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0" r:id="rId1"/>
    <p:sldMasterId id="2147484346" r:id="rId2"/>
  </p:sldMasterIdLst>
  <p:notesMasterIdLst>
    <p:notesMasterId r:id="rId42"/>
  </p:notesMasterIdLst>
  <p:handoutMasterIdLst>
    <p:handoutMasterId r:id="rId43"/>
  </p:handoutMasterIdLst>
  <p:sldIdLst>
    <p:sldId id="438" r:id="rId3"/>
    <p:sldId id="509" r:id="rId4"/>
    <p:sldId id="510" r:id="rId5"/>
    <p:sldId id="511" r:id="rId6"/>
    <p:sldId id="512" r:id="rId7"/>
    <p:sldId id="513" r:id="rId8"/>
    <p:sldId id="514" r:id="rId9"/>
    <p:sldId id="515" r:id="rId10"/>
    <p:sldId id="502" r:id="rId11"/>
    <p:sldId id="531" r:id="rId12"/>
    <p:sldId id="532" r:id="rId13"/>
    <p:sldId id="533" r:id="rId14"/>
    <p:sldId id="504" r:id="rId15"/>
    <p:sldId id="503" r:id="rId16"/>
    <p:sldId id="462" r:id="rId17"/>
    <p:sldId id="463" r:id="rId18"/>
    <p:sldId id="464" r:id="rId19"/>
    <p:sldId id="465" r:id="rId20"/>
    <p:sldId id="467" r:id="rId21"/>
    <p:sldId id="469" r:id="rId22"/>
    <p:sldId id="470" r:id="rId23"/>
    <p:sldId id="506" r:id="rId24"/>
    <p:sldId id="534" r:id="rId25"/>
    <p:sldId id="494" r:id="rId26"/>
    <p:sldId id="517" r:id="rId27"/>
    <p:sldId id="518"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282" r:id="rId41"/>
  </p:sldIdLst>
  <p:sldSz cx="9144000" cy="6858000" type="screen4x3"/>
  <p:notesSz cx="7053263"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2EBF"/>
    <a:srgbClr val="0066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71" autoAdjust="0"/>
    <p:restoredTop sz="93300" autoAdjust="0"/>
  </p:normalViewPr>
  <p:slideViewPr>
    <p:cSldViewPr>
      <p:cViewPr varScale="1">
        <p:scale>
          <a:sx n="69" d="100"/>
          <a:sy n="69" d="100"/>
        </p:scale>
        <p:origin x="-132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 Id="rId5" Type="http://schemas.openxmlformats.org/officeDocument/2006/relationships/image" Target="../media/image32.jpeg"/><Relationship Id="rId4" Type="http://schemas.openxmlformats.org/officeDocument/2006/relationships/image" Target="../media/image3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291.jpeg"/><Relationship Id="rId1" Type="http://schemas.openxmlformats.org/officeDocument/2006/relationships/image" Target="../media/image281.jpeg"/><Relationship Id="rId5" Type="http://schemas.openxmlformats.org/officeDocument/2006/relationships/image" Target="../media/image321.jpeg"/><Relationship Id="rId4" Type="http://schemas.openxmlformats.org/officeDocument/2006/relationships/image" Target="../media/image3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36BA75-14FF-4A87-A560-9AE06575CFE7}"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3B4E2B7F-4420-4A6F-BA5B-B2BE0E1B4FDE}">
      <dgm:prSet phldrT="[Text]"/>
      <dgm:spPr>
        <a:blipFill rotWithShape="0">
          <a:blip xmlns:r="http://schemas.openxmlformats.org/officeDocument/2006/relationships" r:embed="rId1"/>
          <a:stretch>
            <a:fillRect/>
          </a:stretch>
        </a:blipFill>
      </dgm:spPr>
      <dgm:t>
        <a:bodyPr/>
        <a:lstStyle/>
        <a:p>
          <a:endParaRPr lang="en-US" dirty="0"/>
        </a:p>
        <a:p>
          <a:endParaRPr lang="en-US" dirty="0"/>
        </a:p>
      </dgm:t>
    </dgm:pt>
    <dgm:pt modelId="{7C52D6B0-03E0-428D-89BD-74A34F277920}" type="parTrans" cxnId="{B8360203-BAD1-4CFB-A525-AA3235787727}">
      <dgm:prSet/>
      <dgm:spPr/>
      <dgm:t>
        <a:bodyPr/>
        <a:lstStyle/>
        <a:p>
          <a:endParaRPr lang="en-US"/>
        </a:p>
      </dgm:t>
    </dgm:pt>
    <dgm:pt modelId="{56A00644-B094-48A1-A7F3-F7AAC9757238}" type="sibTrans" cxnId="{B8360203-BAD1-4CFB-A525-AA3235787727}">
      <dgm:prSet/>
      <dgm:spPr/>
      <dgm:t>
        <a:bodyPr/>
        <a:lstStyle/>
        <a:p>
          <a:endParaRPr lang="en-US"/>
        </a:p>
      </dgm:t>
    </dgm:pt>
    <dgm:pt modelId="{609A716A-5A1D-46AA-8B01-FD2AD8EB23BA}">
      <dgm:prSet phldrT="[Text]"/>
      <dgm:spPr>
        <a:blipFill rotWithShape="0">
          <a:blip xmlns:r="http://schemas.openxmlformats.org/officeDocument/2006/relationships" r:embed="rId2"/>
          <a:stretch>
            <a:fillRect/>
          </a:stretch>
        </a:blipFill>
      </dgm:spPr>
      <dgm:t>
        <a:bodyPr/>
        <a:lstStyle/>
        <a:p>
          <a:endParaRPr lang="en-US" dirty="0"/>
        </a:p>
      </dgm:t>
    </dgm:pt>
    <dgm:pt modelId="{C9AF8E20-38B6-44F1-996C-4E3BBB51C820}" type="parTrans" cxnId="{627F7536-1F2E-42E4-8B07-40468E48DB91}">
      <dgm:prSet/>
      <dgm:spPr/>
      <dgm:t>
        <a:bodyPr/>
        <a:lstStyle/>
        <a:p>
          <a:endParaRPr lang="en-US"/>
        </a:p>
      </dgm:t>
    </dgm:pt>
    <dgm:pt modelId="{255DE49C-76F9-4C72-849E-1E6AF5CDFFB5}" type="sibTrans" cxnId="{627F7536-1F2E-42E4-8B07-40468E48DB91}">
      <dgm:prSet/>
      <dgm:spPr/>
      <dgm:t>
        <a:bodyPr/>
        <a:lstStyle/>
        <a:p>
          <a:endParaRPr lang="en-US"/>
        </a:p>
      </dgm:t>
    </dgm:pt>
    <dgm:pt modelId="{8D7D2002-6B32-4B19-BE05-4D590F924E49}">
      <dgm:prSet phldrT="[Text]"/>
      <dgm:spPr>
        <a:blipFill rotWithShape="0">
          <a:blip xmlns:r="http://schemas.openxmlformats.org/officeDocument/2006/relationships" r:embed="rId3"/>
          <a:stretch>
            <a:fillRect/>
          </a:stretch>
        </a:blipFill>
      </dgm:spPr>
      <dgm:t>
        <a:bodyPr/>
        <a:lstStyle/>
        <a:p>
          <a:endParaRPr lang="en-US" dirty="0"/>
        </a:p>
      </dgm:t>
    </dgm:pt>
    <dgm:pt modelId="{6761A775-53B5-4958-9F3B-D4E9D9889686}" type="parTrans" cxnId="{D2AF1E7F-A41F-4300-9A27-296CC8F49EBE}">
      <dgm:prSet/>
      <dgm:spPr/>
      <dgm:t>
        <a:bodyPr/>
        <a:lstStyle/>
        <a:p>
          <a:endParaRPr lang="en-US"/>
        </a:p>
      </dgm:t>
    </dgm:pt>
    <dgm:pt modelId="{C441D8AA-F2A2-41D2-A8E6-765E0C9EA27B}" type="sibTrans" cxnId="{D2AF1E7F-A41F-4300-9A27-296CC8F49EBE}">
      <dgm:prSet/>
      <dgm:spPr/>
      <dgm:t>
        <a:bodyPr/>
        <a:lstStyle/>
        <a:p>
          <a:endParaRPr lang="en-US"/>
        </a:p>
      </dgm:t>
    </dgm:pt>
    <dgm:pt modelId="{077D7FC2-F00E-4306-8C39-39937EA63FD1}">
      <dgm:prSet phldrT="[Text]"/>
      <dgm:spPr>
        <a:blipFill rotWithShape="0">
          <a:blip xmlns:r="http://schemas.openxmlformats.org/officeDocument/2006/relationships" r:embed="rId4"/>
          <a:stretch>
            <a:fillRect/>
          </a:stretch>
        </a:blipFill>
      </dgm:spPr>
      <dgm:t>
        <a:bodyPr/>
        <a:lstStyle/>
        <a:p>
          <a:endParaRPr lang="en-US" dirty="0"/>
        </a:p>
      </dgm:t>
    </dgm:pt>
    <dgm:pt modelId="{EF8982D6-2A13-43D0-8A5C-0C10D863EDDE}" type="parTrans" cxnId="{EA1179E0-FE28-408B-833C-2383CD95D7A2}">
      <dgm:prSet/>
      <dgm:spPr/>
      <dgm:t>
        <a:bodyPr/>
        <a:lstStyle/>
        <a:p>
          <a:endParaRPr lang="en-US"/>
        </a:p>
      </dgm:t>
    </dgm:pt>
    <dgm:pt modelId="{AFF6D9CA-C77C-4C5E-8E37-33D5A9F4F690}" type="sibTrans" cxnId="{EA1179E0-FE28-408B-833C-2383CD95D7A2}">
      <dgm:prSet/>
      <dgm:spPr/>
      <dgm:t>
        <a:bodyPr/>
        <a:lstStyle/>
        <a:p>
          <a:endParaRPr lang="en-US"/>
        </a:p>
      </dgm:t>
    </dgm:pt>
    <dgm:pt modelId="{F0BA976E-B0D6-433D-9496-913FE161BF1A}">
      <dgm:prSet phldrT="[Text]"/>
      <dgm:spPr>
        <a:blipFill rotWithShape="0">
          <a:blip xmlns:r="http://schemas.openxmlformats.org/officeDocument/2006/relationships" r:embed="rId5"/>
          <a:stretch>
            <a:fillRect/>
          </a:stretch>
        </a:blipFill>
      </dgm:spPr>
      <dgm:t>
        <a:bodyPr/>
        <a:lstStyle/>
        <a:p>
          <a:endParaRPr lang="en-US" dirty="0"/>
        </a:p>
      </dgm:t>
    </dgm:pt>
    <dgm:pt modelId="{7D1ABE2E-EEC8-434C-86E3-F8F4177A620D}" type="parTrans" cxnId="{77C08570-B28C-49E6-A8A0-5EB118F2D536}">
      <dgm:prSet/>
      <dgm:spPr/>
      <dgm:t>
        <a:bodyPr/>
        <a:lstStyle/>
        <a:p>
          <a:endParaRPr lang="en-US"/>
        </a:p>
      </dgm:t>
    </dgm:pt>
    <dgm:pt modelId="{74D1AC3A-0F33-4FBB-A512-14A03B440F29}" type="sibTrans" cxnId="{77C08570-B28C-49E6-A8A0-5EB118F2D536}">
      <dgm:prSet/>
      <dgm:spPr/>
      <dgm:t>
        <a:bodyPr/>
        <a:lstStyle/>
        <a:p>
          <a:endParaRPr lang="en-US"/>
        </a:p>
      </dgm:t>
    </dgm:pt>
    <dgm:pt modelId="{55F960A8-DCE5-4F81-90FB-051E1B08E112}" type="pres">
      <dgm:prSet presAssocID="{EC36BA75-14FF-4A87-A560-9AE06575CFE7}" presName="composite" presStyleCnt="0">
        <dgm:presLayoutVars>
          <dgm:chMax val="1"/>
          <dgm:dir/>
          <dgm:resizeHandles val="exact"/>
        </dgm:presLayoutVars>
      </dgm:prSet>
      <dgm:spPr/>
      <dgm:t>
        <a:bodyPr/>
        <a:lstStyle/>
        <a:p>
          <a:endParaRPr lang="en-US"/>
        </a:p>
      </dgm:t>
    </dgm:pt>
    <dgm:pt modelId="{FE5BD316-A35D-4C4D-B2FB-4F46B522142A}" type="pres">
      <dgm:prSet presAssocID="{EC36BA75-14FF-4A87-A560-9AE06575CFE7}" presName="radial" presStyleCnt="0">
        <dgm:presLayoutVars>
          <dgm:animLvl val="ctr"/>
        </dgm:presLayoutVars>
      </dgm:prSet>
      <dgm:spPr/>
    </dgm:pt>
    <dgm:pt modelId="{9CCEA1E7-2ED8-4632-903F-BC3F629126C0}" type="pres">
      <dgm:prSet presAssocID="{3B4E2B7F-4420-4A6F-BA5B-B2BE0E1B4FDE}" presName="centerShape" presStyleLbl="vennNode1" presStyleIdx="0" presStyleCnt="5" custScaleX="125823" custScaleY="123554" custLinFactX="100000" custLinFactNeighborX="184210" custLinFactNeighborY="-5391"/>
      <dgm:spPr/>
      <dgm:t>
        <a:bodyPr/>
        <a:lstStyle/>
        <a:p>
          <a:endParaRPr lang="en-US"/>
        </a:p>
      </dgm:t>
    </dgm:pt>
    <dgm:pt modelId="{0297B8FC-AE0A-4977-B3C7-CA549C2497DE}" type="pres">
      <dgm:prSet presAssocID="{609A716A-5A1D-46AA-8B01-FD2AD8EB23BA}" presName="node" presStyleLbl="vennNode1" presStyleIdx="1" presStyleCnt="5" custScaleX="162215" custScaleY="167906" custRadScaleRad="50389" custRadScaleInc="34620">
        <dgm:presLayoutVars>
          <dgm:bulletEnabled val="1"/>
        </dgm:presLayoutVars>
      </dgm:prSet>
      <dgm:spPr/>
      <dgm:t>
        <a:bodyPr/>
        <a:lstStyle/>
        <a:p>
          <a:endParaRPr lang="en-US"/>
        </a:p>
      </dgm:t>
    </dgm:pt>
    <dgm:pt modelId="{8E28C54B-E4A7-41E1-8B31-6FF285BB0739}" type="pres">
      <dgm:prSet presAssocID="{8D7D2002-6B32-4B19-BE05-4D590F924E49}" presName="node" presStyleLbl="vennNode1" presStyleIdx="2" presStyleCnt="5" custScaleX="192439" custScaleY="184769" custRadScaleRad="118611" custRadScaleInc="28998">
        <dgm:presLayoutVars>
          <dgm:bulletEnabled val="1"/>
        </dgm:presLayoutVars>
      </dgm:prSet>
      <dgm:spPr/>
      <dgm:t>
        <a:bodyPr/>
        <a:lstStyle/>
        <a:p>
          <a:endParaRPr lang="en-US"/>
        </a:p>
      </dgm:t>
    </dgm:pt>
    <dgm:pt modelId="{65981228-3157-4ACE-9E0C-EE374C4A5B3F}" type="pres">
      <dgm:prSet presAssocID="{077D7FC2-F00E-4306-8C39-39937EA63FD1}" presName="node" presStyleLbl="vennNode1" presStyleIdx="3" presStyleCnt="5" custScaleX="208393" custScaleY="194689" custRadScaleRad="92854" custRadScaleInc="70813">
        <dgm:presLayoutVars>
          <dgm:bulletEnabled val="1"/>
        </dgm:presLayoutVars>
      </dgm:prSet>
      <dgm:spPr/>
      <dgm:t>
        <a:bodyPr/>
        <a:lstStyle/>
        <a:p>
          <a:endParaRPr lang="en-US"/>
        </a:p>
      </dgm:t>
    </dgm:pt>
    <dgm:pt modelId="{0773E3BB-15BA-4591-9988-D7B74BBD074F}" type="pres">
      <dgm:prSet presAssocID="{F0BA976E-B0D6-433D-9496-913FE161BF1A}" presName="node" presStyleLbl="vennNode1" presStyleIdx="4" presStyleCnt="5" custScaleX="290357" custScaleY="278974" custRadScaleRad="266813" custRadScaleInc="-2393">
        <dgm:presLayoutVars>
          <dgm:bulletEnabled val="1"/>
        </dgm:presLayoutVars>
      </dgm:prSet>
      <dgm:spPr/>
      <dgm:t>
        <a:bodyPr/>
        <a:lstStyle/>
        <a:p>
          <a:endParaRPr lang="en-US"/>
        </a:p>
      </dgm:t>
    </dgm:pt>
  </dgm:ptLst>
  <dgm:cxnLst>
    <dgm:cxn modelId="{77C08570-B28C-49E6-A8A0-5EB118F2D536}" srcId="{3B4E2B7F-4420-4A6F-BA5B-B2BE0E1B4FDE}" destId="{F0BA976E-B0D6-433D-9496-913FE161BF1A}" srcOrd="3" destOrd="0" parTransId="{7D1ABE2E-EEC8-434C-86E3-F8F4177A620D}" sibTransId="{74D1AC3A-0F33-4FBB-A512-14A03B440F29}"/>
    <dgm:cxn modelId="{A7349776-CA21-43F5-AD29-5D933D96C996}" type="presOf" srcId="{077D7FC2-F00E-4306-8C39-39937EA63FD1}" destId="{65981228-3157-4ACE-9E0C-EE374C4A5B3F}" srcOrd="0" destOrd="0" presId="urn:microsoft.com/office/officeart/2005/8/layout/radial3"/>
    <dgm:cxn modelId="{CBA9E3D5-18C1-40EF-82B1-F48786C86988}" type="presOf" srcId="{F0BA976E-B0D6-433D-9496-913FE161BF1A}" destId="{0773E3BB-15BA-4591-9988-D7B74BBD074F}" srcOrd="0" destOrd="0" presId="urn:microsoft.com/office/officeart/2005/8/layout/radial3"/>
    <dgm:cxn modelId="{627F7536-1F2E-42E4-8B07-40468E48DB91}" srcId="{3B4E2B7F-4420-4A6F-BA5B-B2BE0E1B4FDE}" destId="{609A716A-5A1D-46AA-8B01-FD2AD8EB23BA}" srcOrd="0" destOrd="0" parTransId="{C9AF8E20-38B6-44F1-996C-4E3BBB51C820}" sibTransId="{255DE49C-76F9-4C72-849E-1E6AF5CDFFB5}"/>
    <dgm:cxn modelId="{97D410FF-9AE8-4990-AD58-E8E2ADCA40D5}" type="presOf" srcId="{EC36BA75-14FF-4A87-A560-9AE06575CFE7}" destId="{55F960A8-DCE5-4F81-90FB-051E1B08E112}" srcOrd="0" destOrd="0" presId="urn:microsoft.com/office/officeart/2005/8/layout/radial3"/>
    <dgm:cxn modelId="{D2AF1E7F-A41F-4300-9A27-296CC8F49EBE}" srcId="{3B4E2B7F-4420-4A6F-BA5B-B2BE0E1B4FDE}" destId="{8D7D2002-6B32-4B19-BE05-4D590F924E49}" srcOrd="1" destOrd="0" parTransId="{6761A775-53B5-4958-9F3B-D4E9D9889686}" sibTransId="{C441D8AA-F2A2-41D2-A8E6-765E0C9EA27B}"/>
    <dgm:cxn modelId="{B8360203-BAD1-4CFB-A525-AA3235787727}" srcId="{EC36BA75-14FF-4A87-A560-9AE06575CFE7}" destId="{3B4E2B7F-4420-4A6F-BA5B-B2BE0E1B4FDE}" srcOrd="0" destOrd="0" parTransId="{7C52D6B0-03E0-428D-89BD-74A34F277920}" sibTransId="{56A00644-B094-48A1-A7F3-F7AAC9757238}"/>
    <dgm:cxn modelId="{12CE70BC-A165-40EF-AF51-ECAB004EFDEE}" type="presOf" srcId="{3B4E2B7F-4420-4A6F-BA5B-B2BE0E1B4FDE}" destId="{9CCEA1E7-2ED8-4632-903F-BC3F629126C0}" srcOrd="0" destOrd="0" presId="urn:microsoft.com/office/officeart/2005/8/layout/radial3"/>
    <dgm:cxn modelId="{49775C22-B601-4FA6-9812-ED42031168C6}" type="presOf" srcId="{609A716A-5A1D-46AA-8B01-FD2AD8EB23BA}" destId="{0297B8FC-AE0A-4977-B3C7-CA549C2497DE}" srcOrd="0" destOrd="0" presId="urn:microsoft.com/office/officeart/2005/8/layout/radial3"/>
    <dgm:cxn modelId="{FBC4DC9A-29F9-45D1-AFAB-38FCAC501A4A}" type="presOf" srcId="{8D7D2002-6B32-4B19-BE05-4D590F924E49}" destId="{8E28C54B-E4A7-41E1-8B31-6FF285BB0739}" srcOrd="0" destOrd="0" presId="urn:microsoft.com/office/officeart/2005/8/layout/radial3"/>
    <dgm:cxn modelId="{EA1179E0-FE28-408B-833C-2383CD95D7A2}" srcId="{3B4E2B7F-4420-4A6F-BA5B-B2BE0E1B4FDE}" destId="{077D7FC2-F00E-4306-8C39-39937EA63FD1}" srcOrd="2" destOrd="0" parTransId="{EF8982D6-2A13-43D0-8A5C-0C10D863EDDE}" sibTransId="{AFF6D9CA-C77C-4C5E-8E37-33D5A9F4F690}"/>
    <dgm:cxn modelId="{6F9E3062-CECD-46DA-BA32-C3E325EEB4CC}" type="presParOf" srcId="{55F960A8-DCE5-4F81-90FB-051E1B08E112}" destId="{FE5BD316-A35D-4C4D-B2FB-4F46B522142A}" srcOrd="0" destOrd="0" presId="urn:microsoft.com/office/officeart/2005/8/layout/radial3"/>
    <dgm:cxn modelId="{ADC0F932-3F46-4DDC-B778-82FD8E198419}" type="presParOf" srcId="{FE5BD316-A35D-4C4D-B2FB-4F46B522142A}" destId="{9CCEA1E7-2ED8-4632-903F-BC3F629126C0}" srcOrd="0" destOrd="0" presId="urn:microsoft.com/office/officeart/2005/8/layout/radial3"/>
    <dgm:cxn modelId="{B507793D-0458-4DBA-901E-0885F930E31C}" type="presParOf" srcId="{FE5BD316-A35D-4C4D-B2FB-4F46B522142A}" destId="{0297B8FC-AE0A-4977-B3C7-CA549C2497DE}" srcOrd="1" destOrd="0" presId="urn:microsoft.com/office/officeart/2005/8/layout/radial3"/>
    <dgm:cxn modelId="{0D5B3483-203E-42E7-94D6-7B75DF602500}" type="presParOf" srcId="{FE5BD316-A35D-4C4D-B2FB-4F46B522142A}" destId="{8E28C54B-E4A7-41E1-8B31-6FF285BB0739}" srcOrd="2" destOrd="0" presId="urn:microsoft.com/office/officeart/2005/8/layout/radial3"/>
    <dgm:cxn modelId="{C4F6FBB2-C265-4374-B367-410CF0993932}" type="presParOf" srcId="{FE5BD316-A35D-4C4D-B2FB-4F46B522142A}" destId="{65981228-3157-4ACE-9E0C-EE374C4A5B3F}" srcOrd="3" destOrd="0" presId="urn:microsoft.com/office/officeart/2005/8/layout/radial3"/>
    <dgm:cxn modelId="{A0DA9AD8-1D1B-4FA7-9AB6-75E3BE5A867A}" type="presParOf" srcId="{FE5BD316-A35D-4C4D-B2FB-4F46B522142A}" destId="{0773E3BB-15BA-4591-9988-D7B74BBD074F}" srcOrd="4" destOrd="0" presId="urn:microsoft.com/office/officeart/2005/8/layout/radial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EA1E7-2ED8-4632-903F-BC3F629126C0}">
      <dsp:nvSpPr>
        <dsp:cNvPr id="0" name=""/>
        <dsp:cNvSpPr/>
      </dsp:nvSpPr>
      <dsp:spPr>
        <a:xfrm>
          <a:off x="5471696" y="320866"/>
          <a:ext cx="2243607" cy="2203148"/>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a:p>
          <a:pPr marL="0" lvl="0" indent="0" algn="ctr" defTabSz="1911350">
            <a:lnSpc>
              <a:spcPct val="90000"/>
            </a:lnSpc>
            <a:spcBef>
              <a:spcPct val="0"/>
            </a:spcBef>
            <a:spcAft>
              <a:spcPct val="35000"/>
            </a:spcAft>
            <a:buNone/>
          </a:pPr>
          <a:endParaRPr lang="en-US" sz="4300" kern="1200" dirty="0"/>
        </a:p>
      </dsp:txBody>
      <dsp:txXfrm>
        <a:off x="5800265" y="643510"/>
        <a:ext cx="1586469" cy="1557860"/>
      </dsp:txXfrm>
    </dsp:sp>
    <dsp:sp modelId="{0297B8FC-AE0A-4977-B3C7-CA549C2497DE}">
      <dsp:nvSpPr>
        <dsp:cNvPr id="0" name=""/>
        <dsp:cNvSpPr/>
      </dsp:nvSpPr>
      <dsp:spPr>
        <a:xfrm>
          <a:off x="3655521" y="298416"/>
          <a:ext cx="1446265" cy="149700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867322" y="517647"/>
        <a:ext cx="1022663" cy="1058542"/>
      </dsp:txXfrm>
    </dsp:sp>
    <dsp:sp modelId="{8E28C54B-E4A7-41E1-8B31-6FF285BB0739}">
      <dsp:nvSpPr>
        <dsp:cNvPr id="0" name=""/>
        <dsp:cNvSpPr/>
      </dsp:nvSpPr>
      <dsp:spPr>
        <a:xfrm>
          <a:off x="4454960" y="1329884"/>
          <a:ext cx="1715734" cy="1647350"/>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4706223" y="1571133"/>
        <a:ext cx="1213208" cy="1164852"/>
      </dsp:txXfrm>
    </dsp:sp>
    <dsp:sp modelId="{65981228-3157-4ACE-9E0C-EE374C4A5B3F}">
      <dsp:nvSpPr>
        <dsp:cNvPr id="0" name=""/>
        <dsp:cNvSpPr/>
      </dsp:nvSpPr>
      <dsp:spPr>
        <a:xfrm>
          <a:off x="2180010" y="1156957"/>
          <a:ext cx="1857975" cy="1735794"/>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2452104" y="1411158"/>
        <a:ext cx="1313787" cy="1227392"/>
      </dsp:txXfrm>
    </dsp:sp>
    <dsp:sp modelId="{0773E3BB-15BA-4591-9988-D7B74BBD074F}">
      <dsp:nvSpPr>
        <dsp:cNvPr id="0" name=""/>
        <dsp:cNvSpPr/>
      </dsp:nvSpPr>
      <dsp:spPr>
        <a:xfrm>
          <a:off x="0" y="420453"/>
          <a:ext cx="2588744" cy="2487257"/>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379113" y="784703"/>
        <a:ext cx="1830518" cy="175875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56414" cy="465454"/>
          </a:xfrm>
          <a:prstGeom prst="rect">
            <a:avLst/>
          </a:prstGeom>
        </p:spPr>
        <p:txBody>
          <a:bodyPr vert="horz" lIns="95152" tIns="47576" rIns="95152" bIns="47576" rtlCol="0"/>
          <a:lstStyle>
            <a:lvl1pPr algn="l">
              <a:defRPr sz="1200"/>
            </a:lvl1pPr>
          </a:lstStyle>
          <a:p>
            <a:endParaRPr lang="en-US"/>
          </a:p>
        </p:txBody>
      </p:sp>
      <p:sp>
        <p:nvSpPr>
          <p:cNvPr id="3" name="Date Placeholder 2"/>
          <p:cNvSpPr>
            <a:spLocks noGrp="1"/>
          </p:cNvSpPr>
          <p:nvPr>
            <p:ph type="dt" sz="quarter" idx="1"/>
          </p:nvPr>
        </p:nvSpPr>
        <p:spPr>
          <a:xfrm>
            <a:off x="3995217" y="2"/>
            <a:ext cx="3056414" cy="465454"/>
          </a:xfrm>
          <a:prstGeom prst="rect">
            <a:avLst/>
          </a:prstGeom>
        </p:spPr>
        <p:txBody>
          <a:bodyPr vert="horz" lIns="95152" tIns="47576" rIns="95152" bIns="47576" rtlCol="0"/>
          <a:lstStyle>
            <a:lvl1pPr algn="r">
              <a:defRPr sz="1200"/>
            </a:lvl1pPr>
          </a:lstStyle>
          <a:p>
            <a:fld id="{8E1F4F20-1D39-4703-B6EE-7133634B04B2}" type="datetimeFigureOut">
              <a:rPr lang="en-US" smtClean="0"/>
              <a:pPr/>
              <a:t>24-Jun-20</a:t>
            </a:fld>
            <a:endParaRPr lang="en-US"/>
          </a:p>
        </p:txBody>
      </p:sp>
      <p:sp>
        <p:nvSpPr>
          <p:cNvPr id="4" name="Footer Placeholder 3"/>
          <p:cNvSpPr>
            <a:spLocks noGrp="1"/>
          </p:cNvSpPr>
          <p:nvPr>
            <p:ph type="ftr" sz="quarter" idx="2"/>
          </p:nvPr>
        </p:nvSpPr>
        <p:spPr>
          <a:xfrm>
            <a:off x="0" y="8842031"/>
            <a:ext cx="3056414" cy="465454"/>
          </a:xfrm>
          <a:prstGeom prst="rect">
            <a:avLst/>
          </a:prstGeom>
        </p:spPr>
        <p:txBody>
          <a:bodyPr vert="horz" lIns="95152" tIns="47576" rIns="95152" bIns="47576"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1"/>
            <a:ext cx="3056414" cy="465454"/>
          </a:xfrm>
          <a:prstGeom prst="rect">
            <a:avLst/>
          </a:prstGeom>
        </p:spPr>
        <p:txBody>
          <a:bodyPr vert="horz" lIns="95152" tIns="47576" rIns="95152" bIns="47576" rtlCol="0" anchor="b"/>
          <a:lstStyle>
            <a:lvl1pPr algn="r">
              <a:defRPr sz="1200"/>
            </a:lvl1pPr>
          </a:lstStyle>
          <a:p>
            <a:fld id="{6A8B635F-A08C-48CF-868E-EAC60A6A7F13}"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56414" cy="465454"/>
          </a:xfrm>
          <a:prstGeom prst="rect">
            <a:avLst/>
          </a:prstGeom>
        </p:spPr>
        <p:txBody>
          <a:bodyPr vert="horz" lIns="95152" tIns="47576" rIns="95152" bIns="47576" rtlCol="0"/>
          <a:lstStyle>
            <a:lvl1pPr algn="l" fontAlgn="auto">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idx="1"/>
          </p:nvPr>
        </p:nvSpPr>
        <p:spPr>
          <a:xfrm>
            <a:off x="3995217" y="2"/>
            <a:ext cx="3056414" cy="465454"/>
          </a:xfrm>
          <a:prstGeom prst="rect">
            <a:avLst/>
          </a:prstGeom>
        </p:spPr>
        <p:txBody>
          <a:bodyPr vert="horz" lIns="95152" tIns="47576" rIns="95152" bIns="47576" rtlCol="0"/>
          <a:lstStyle>
            <a:lvl1pPr algn="r" fontAlgn="auto">
              <a:spcBef>
                <a:spcPts val="0"/>
              </a:spcBef>
              <a:spcAft>
                <a:spcPts val="0"/>
              </a:spcAft>
              <a:defRPr sz="1200">
                <a:latin typeface="+mn-lt"/>
                <a:cs typeface="+mn-cs"/>
              </a:defRPr>
            </a:lvl1pPr>
          </a:lstStyle>
          <a:p>
            <a:pPr>
              <a:defRPr/>
            </a:pPr>
            <a:fld id="{FB486F1A-7B1D-4289-83EE-8B0FD494C9A8}" type="datetimeFigureOut">
              <a:rPr lang="en-US"/>
              <a:pPr>
                <a:defRPr/>
              </a:pPr>
              <a:t>24-Jun-20</a:t>
            </a:fld>
            <a:endParaRPr lang="en-IN"/>
          </a:p>
        </p:txBody>
      </p:sp>
      <p:sp>
        <p:nvSpPr>
          <p:cNvPr id="4" name="Slide Image Placeholder 3"/>
          <p:cNvSpPr>
            <a:spLocks noGrp="1" noRot="1" noChangeAspect="1"/>
          </p:cNvSpPr>
          <p:nvPr>
            <p:ph type="sldImg" idx="2"/>
          </p:nvPr>
        </p:nvSpPr>
        <p:spPr>
          <a:xfrm>
            <a:off x="1200150" y="698500"/>
            <a:ext cx="4652963" cy="3489325"/>
          </a:xfrm>
          <a:prstGeom prst="rect">
            <a:avLst/>
          </a:prstGeom>
          <a:noFill/>
          <a:ln w="12700">
            <a:solidFill>
              <a:prstClr val="black"/>
            </a:solidFill>
          </a:ln>
        </p:spPr>
        <p:txBody>
          <a:bodyPr vert="horz" lIns="95152" tIns="47576" rIns="95152" bIns="47576" rtlCol="0" anchor="ctr"/>
          <a:lstStyle/>
          <a:p>
            <a:pPr lvl="0"/>
            <a:endParaRPr lang="en-IN" noProof="0"/>
          </a:p>
        </p:txBody>
      </p:sp>
      <p:sp>
        <p:nvSpPr>
          <p:cNvPr id="5" name="Notes Placeholder 4"/>
          <p:cNvSpPr>
            <a:spLocks noGrp="1"/>
          </p:cNvSpPr>
          <p:nvPr>
            <p:ph type="body" sz="quarter" idx="3"/>
          </p:nvPr>
        </p:nvSpPr>
        <p:spPr>
          <a:xfrm>
            <a:off x="705328" y="4421824"/>
            <a:ext cx="5642610" cy="4189094"/>
          </a:xfrm>
          <a:prstGeom prst="rect">
            <a:avLst/>
          </a:prstGeom>
        </p:spPr>
        <p:txBody>
          <a:bodyPr vert="horz" lIns="95152" tIns="47576" rIns="95152" bIns="4757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IN" noProof="0"/>
          </a:p>
        </p:txBody>
      </p:sp>
      <p:sp>
        <p:nvSpPr>
          <p:cNvPr id="6" name="Footer Placeholder 5"/>
          <p:cNvSpPr>
            <a:spLocks noGrp="1"/>
          </p:cNvSpPr>
          <p:nvPr>
            <p:ph type="ftr" sz="quarter" idx="4"/>
          </p:nvPr>
        </p:nvSpPr>
        <p:spPr>
          <a:xfrm>
            <a:off x="0" y="8842031"/>
            <a:ext cx="3056414" cy="465454"/>
          </a:xfrm>
          <a:prstGeom prst="rect">
            <a:avLst/>
          </a:prstGeom>
        </p:spPr>
        <p:txBody>
          <a:bodyPr vert="horz" lIns="95152" tIns="47576" rIns="95152" bIns="47576" rtlCol="0" anchor="b"/>
          <a:lstStyle>
            <a:lvl1pPr algn="l" fontAlgn="auto">
              <a:spcBef>
                <a:spcPts val="0"/>
              </a:spcBef>
              <a:spcAft>
                <a:spcPts val="0"/>
              </a:spcAft>
              <a:defRPr sz="1200">
                <a:latin typeface="+mn-lt"/>
                <a:cs typeface="+mn-cs"/>
              </a:defRPr>
            </a:lvl1pPr>
          </a:lstStyle>
          <a:p>
            <a:pPr>
              <a:defRPr/>
            </a:pPr>
            <a:endParaRPr lang="en-IN"/>
          </a:p>
        </p:txBody>
      </p:sp>
      <p:sp>
        <p:nvSpPr>
          <p:cNvPr id="7" name="Slide Number Placeholder 6"/>
          <p:cNvSpPr>
            <a:spLocks noGrp="1"/>
          </p:cNvSpPr>
          <p:nvPr>
            <p:ph type="sldNum" sz="quarter" idx="5"/>
          </p:nvPr>
        </p:nvSpPr>
        <p:spPr>
          <a:xfrm>
            <a:off x="3995217" y="8842031"/>
            <a:ext cx="3056414" cy="465454"/>
          </a:xfrm>
          <a:prstGeom prst="rect">
            <a:avLst/>
          </a:prstGeom>
        </p:spPr>
        <p:txBody>
          <a:bodyPr vert="horz" lIns="95152" tIns="47576" rIns="95152" bIns="47576" rtlCol="0" anchor="b"/>
          <a:lstStyle>
            <a:lvl1pPr algn="r" fontAlgn="auto">
              <a:spcBef>
                <a:spcPts val="0"/>
              </a:spcBef>
              <a:spcAft>
                <a:spcPts val="0"/>
              </a:spcAft>
              <a:defRPr sz="1200">
                <a:latin typeface="+mn-lt"/>
                <a:cs typeface="+mn-cs"/>
              </a:defRPr>
            </a:lvl1pPr>
          </a:lstStyle>
          <a:p>
            <a:pPr>
              <a:defRPr/>
            </a:pPr>
            <a:fld id="{31C2967D-846A-46B5-ACB3-688A8D8916DB}" type="slidenum">
              <a:rPr lang="en-IN"/>
              <a:pPr>
                <a:defRPr/>
              </a:pPr>
              <a:t>‹#›</a:t>
            </a:fld>
            <a:endParaRPr lang="en-I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a:t>
            </a:fld>
            <a:endParaRPr lang="en-I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Done</a:t>
            </a:r>
          </a:p>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17</a:t>
            </a:fld>
            <a:endParaRPr lang="en-I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18</a:t>
            </a:fld>
            <a:endParaRPr lang="en-I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Done</a:t>
            </a:r>
          </a:p>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19</a:t>
            </a:fld>
            <a:endParaRPr lang="en-I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20</a:t>
            </a:fld>
            <a:endParaRPr lang="en-I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21</a:t>
            </a:fld>
            <a:endParaRPr lang="en-I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Done</a:t>
            </a:r>
          </a:p>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22</a:t>
            </a:fld>
            <a:endParaRPr lang="en-I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Suavere</a:t>
            </a:r>
            <a:r>
              <a:rPr lang="en-US" baseline="0" dirty="0"/>
              <a:t> </a:t>
            </a:r>
            <a:r>
              <a:rPr lang="en-US" baseline="0" dirty="0" err="1"/>
              <a:t>poquito</a:t>
            </a:r>
            <a:r>
              <a:rPr lang="en-US" baseline="0" dirty="0"/>
              <a:t> </a:t>
            </a:r>
            <a:endParaRPr lang="en-US" dirty="0"/>
          </a:p>
        </p:txBody>
      </p:sp>
      <p:sp>
        <p:nvSpPr>
          <p:cNvPr id="4" name="Slide Number Placeholder 3"/>
          <p:cNvSpPr>
            <a:spLocks noGrp="1"/>
          </p:cNvSpPr>
          <p:nvPr>
            <p:ph type="sldNum" sz="quarter" idx="10"/>
          </p:nvPr>
        </p:nvSpPr>
        <p:spPr/>
        <p:txBody>
          <a:bodyPr/>
          <a:lstStyle/>
          <a:p>
            <a:fld id="{9BE17D80-34B1-491A-9689-2E5A59698B79}" type="slidenum">
              <a:rPr lang="en-IN" smtClean="0"/>
              <a:pPr/>
              <a:t>26</a:t>
            </a:fld>
            <a:endParaRPr lang="en-I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39</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4</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5</a:t>
            </a:fld>
            <a:endParaRPr lang="en-I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9</a:t>
            </a:fld>
            <a:endParaRPr lang="en-I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10</a:t>
            </a:fld>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11</a:t>
            </a:fld>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12</a:t>
            </a:fld>
            <a:endParaRPr lang="en-I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Done</a:t>
            </a:r>
          </a:p>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15</a:t>
            </a:fld>
            <a:endParaRPr lang="en-I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1C2967D-846A-46B5-ACB3-688A8D8916DB}" type="slidenum">
              <a:rPr lang="en-IN" smtClean="0"/>
              <a:pPr>
                <a:defRPr/>
              </a:pPr>
              <a:t>16</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4EF2255-C80F-4280-B30C-83C4902F7156}"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882AC8A-378E-4BC2-B19D-A2A3C82DF23D}" type="slidenum">
              <a:rPr lang="en-IN" smtClean="0"/>
              <a:pPr>
                <a:defRPr/>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F762954-2DEA-4E47-8549-6A0096388369}"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B03D5572-1E4C-45E4-A858-731D1E3C2A99}" type="slidenum">
              <a:rPr lang="en-IN" smtClean="0"/>
              <a:pPr>
                <a:defRPr/>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5477A977-1D92-4FEA-A1EA-8BB82A9CA47B}"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4E263BD9-6B87-4E5F-AC1E-D006DB08407B}" type="slidenum">
              <a:rPr lang="en-IN" smtClean="0"/>
              <a:pPr>
                <a:defRPr/>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2EEF6088-62A6-4E7E-A1CB-748CF87F33FB}"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2882AC8A-378E-4BC2-B19D-A2A3C82DF23D}" type="slidenum">
              <a:rPr lang="en-IN" smtClean="0"/>
              <a:pPr>
                <a:defRPr/>
              </a:pPr>
              <a:t>‹#›</a:t>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B2721A6-92C3-4ABB-BBA6-33124B2F6327}"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BF76174F-341E-45F0-A1BF-BE5C5C138446}" type="slidenum">
              <a:rPr lang="en-IN" smtClean="0"/>
              <a:pPr>
                <a:defRPr/>
              </a:pPr>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276A210-1727-40EE-848D-582ABB7F0E15}"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504DF021-C177-4D76-B087-160155E56599}" type="slidenum">
              <a:rPr lang="en-IN" smtClean="0"/>
              <a:pPr>
                <a:defRPr/>
              </a:pPr>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860A34EE-E848-4A0E-A332-62033A526467}" type="datetime1">
              <a:rPr lang="en-US" smtClean="0"/>
              <a:pPr>
                <a:defRPr/>
              </a:pPr>
              <a:t>24-Jun-20</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F38843E7-78A1-4781-BBDA-0A84C44827AC}" type="slidenum">
              <a:rPr lang="en-IN" smtClean="0"/>
              <a:pPr>
                <a:defRPr/>
              </a:pPr>
              <a:t>‹#›</a:t>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1869337-E75C-4C4B-A36F-FFB140D8AA97}" type="datetime1">
              <a:rPr lang="en-US" smtClean="0"/>
              <a:pPr>
                <a:defRPr/>
              </a:pPr>
              <a:t>24-Jun-20</a:t>
            </a:fld>
            <a:endParaRPr lang="en-IN"/>
          </a:p>
        </p:txBody>
      </p:sp>
      <p:sp>
        <p:nvSpPr>
          <p:cNvPr id="8" name="Footer Placeholder 7"/>
          <p:cNvSpPr>
            <a:spLocks noGrp="1"/>
          </p:cNvSpPr>
          <p:nvPr>
            <p:ph type="ftr" sz="quarter" idx="11"/>
          </p:nvPr>
        </p:nvSpPr>
        <p:spPr/>
        <p:txBody>
          <a:bodyPr/>
          <a:lstStyle/>
          <a:p>
            <a:pPr>
              <a:defRPr/>
            </a:pPr>
            <a:endParaRPr lang="en-IN"/>
          </a:p>
        </p:txBody>
      </p:sp>
      <p:sp>
        <p:nvSpPr>
          <p:cNvPr id="9" name="Slide Number Placeholder 8"/>
          <p:cNvSpPr>
            <a:spLocks noGrp="1"/>
          </p:cNvSpPr>
          <p:nvPr>
            <p:ph type="sldNum" sz="quarter" idx="12"/>
          </p:nvPr>
        </p:nvSpPr>
        <p:spPr/>
        <p:txBody>
          <a:bodyPr/>
          <a:lstStyle/>
          <a:p>
            <a:pPr>
              <a:defRPr/>
            </a:pPr>
            <a:fld id="{5053677E-12B3-4C06-9C83-0CB3BDF45BF3}" type="slidenum">
              <a:rPr lang="en-IN" smtClean="0"/>
              <a:pPr>
                <a:defRPr/>
              </a:pPr>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D3B78CBA-18F0-44B3-9A0A-69D22076ABAD}" type="datetime1">
              <a:rPr lang="en-US" smtClean="0"/>
              <a:pPr>
                <a:defRPr/>
              </a:pPr>
              <a:t>24-Jun-20</a:t>
            </a:fld>
            <a:endParaRPr lang="en-IN"/>
          </a:p>
        </p:txBody>
      </p:sp>
      <p:sp>
        <p:nvSpPr>
          <p:cNvPr id="4" name="Footer Placeholder 3"/>
          <p:cNvSpPr>
            <a:spLocks noGrp="1"/>
          </p:cNvSpPr>
          <p:nvPr>
            <p:ph type="ftr" sz="quarter" idx="11"/>
          </p:nvPr>
        </p:nvSpPr>
        <p:spPr/>
        <p:txBody>
          <a:bodyPr/>
          <a:lstStyle/>
          <a:p>
            <a:pPr>
              <a:defRPr/>
            </a:pPr>
            <a:endParaRPr lang="en-IN"/>
          </a:p>
        </p:txBody>
      </p:sp>
      <p:sp>
        <p:nvSpPr>
          <p:cNvPr id="5" name="Slide Number Placeholder 4"/>
          <p:cNvSpPr>
            <a:spLocks noGrp="1"/>
          </p:cNvSpPr>
          <p:nvPr>
            <p:ph type="sldNum" sz="quarter" idx="12"/>
          </p:nvPr>
        </p:nvSpPr>
        <p:spPr/>
        <p:txBody>
          <a:bodyPr/>
          <a:lstStyle/>
          <a:p>
            <a:pPr>
              <a:defRPr/>
            </a:pPr>
            <a:fld id="{69ECE3CB-1A9A-47FD-B012-7D9B568CA96C}" type="slidenum">
              <a:rPr lang="en-IN" smtClean="0"/>
              <a:pPr>
                <a:defRPr/>
              </a:pPr>
              <a:t>‹#›</a:t>
            </a:fld>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3AA7CD6-2D56-4F25-B94C-B1705E11A96C}" type="datetime1">
              <a:rPr lang="en-US" smtClean="0"/>
              <a:pPr>
                <a:defRPr/>
              </a:pPr>
              <a:t>24-Jun-20</a:t>
            </a:fld>
            <a:endParaRPr lang="en-IN"/>
          </a:p>
        </p:txBody>
      </p:sp>
      <p:sp>
        <p:nvSpPr>
          <p:cNvPr id="3" name="Footer Placeholder 2"/>
          <p:cNvSpPr>
            <a:spLocks noGrp="1"/>
          </p:cNvSpPr>
          <p:nvPr>
            <p:ph type="ftr" sz="quarter" idx="11"/>
          </p:nvPr>
        </p:nvSpPr>
        <p:spPr/>
        <p:txBody>
          <a:bodyPr/>
          <a:lstStyle/>
          <a:p>
            <a:pPr>
              <a:defRPr/>
            </a:pPr>
            <a:endParaRPr lang="en-IN"/>
          </a:p>
        </p:txBody>
      </p:sp>
      <p:sp>
        <p:nvSpPr>
          <p:cNvPr id="4" name="Slide Number Placeholder 3"/>
          <p:cNvSpPr>
            <a:spLocks noGrp="1"/>
          </p:cNvSpPr>
          <p:nvPr>
            <p:ph type="sldNum" sz="quarter" idx="12"/>
          </p:nvPr>
        </p:nvSpPr>
        <p:spPr/>
        <p:txBody>
          <a:bodyPr/>
          <a:lstStyle/>
          <a:p>
            <a:pPr>
              <a:defRPr/>
            </a:pPr>
            <a:fld id="{C35A1C8E-7D36-4B7D-8718-DC311F57CDBE}" type="slidenum">
              <a:rPr lang="en-IN" smtClean="0"/>
              <a:pPr>
                <a:defRPr/>
              </a:pPr>
              <a:t>‹#›</a:t>
            </a:fld>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DAD4305-4B50-432B-A657-718B93A1E267}" type="datetime1">
              <a:rPr lang="en-US" smtClean="0"/>
              <a:pPr>
                <a:defRPr/>
              </a:pPr>
              <a:t>24-Jun-20</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5EE9171D-C409-44D8-88BB-B38945335BB0}" type="slidenum">
              <a:rPr lang="en-IN" smtClean="0"/>
              <a:pPr>
                <a:defRPr/>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E6C5621-8E93-420B-9A49-3A3297EBB675}"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BF76174F-341E-45F0-A1BF-BE5C5C138446}" type="slidenum">
              <a:rPr lang="en-IN" smtClean="0"/>
              <a:pPr>
                <a:defRPr/>
              </a:pPr>
              <a:t>‹#›</a:t>
            </a:fld>
            <a:endParaRPr lang="en-I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DE205F3-EE5A-44A3-B5C5-C660923710CF}" type="datetime1">
              <a:rPr lang="en-US" smtClean="0"/>
              <a:pPr>
                <a:defRPr/>
              </a:pPr>
              <a:t>24-Jun-20</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FD523567-8C91-4ED1-B5DD-5911AB5F969D}" type="slidenum">
              <a:rPr lang="en-IN" smtClean="0"/>
              <a:pPr>
                <a:defRPr/>
              </a:pPr>
              <a:t>‹#›</a:t>
            </a:fld>
            <a:endParaRPr lang="en-I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BB6A799-B802-4591-98FD-F9902EDDD0C1}"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B03D5572-1E4C-45E4-A858-731D1E3C2A99}" type="slidenum">
              <a:rPr lang="en-IN" smtClean="0"/>
              <a:pPr>
                <a:defRPr/>
              </a:pPr>
              <a:t>‹#›</a:t>
            </a:fld>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5D4D8B8-EFBF-4496-9794-28A0B411F464}"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4E263BD9-6B87-4E5F-AC1E-D006DB08407B}" type="slidenum">
              <a:rPr lang="en-IN" smtClean="0"/>
              <a:pPr>
                <a:defRPr/>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F7231F0-913A-4955-9B54-668413A5E6F8}" type="datetime1">
              <a:rPr lang="en-US" smtClean="0"/>
              <a:pPr>
                <a:defRPr/>
              </a:pPr>
              <a:t>24-Jun-20</a:t>
            </a:fld>
            <a:endParaRPr lang="en-IN"/>
          </a:p>
        </p:txBody>
      </p:sp>
      <p:sp>
        <p:nvSpPr>
          <p:cNvPr id="5" name="Footer Placeholder 4"/>
          <p:cNvSpPr>
            <a:spLocks noGrp="1"/>
          </p:cNvSpPr>
          <p:nvPr>
            <p:ph type="ftr" sz="quarter" idx="11"/>
          </p:nvPr>
        </p:nvSpPr>
        <p:spPr/>
        <p:txBody>
          <a:bodyPr/>
          <a:lstStyle/>
          <a:p>
            <a:pPr>
              <a:defRPr/>
            </a:pPr>
            <a:endParaRPr lang="en-IN"/>
          </a:p>
        </p:txBody>
      </p:sp>
      <p:sp>
        <p:nvSpPr>
          <p:cNvPr id="6" name="Slide Number Placeholder 5"/>
          <p:cNvSpPr>
            <a:spLocks noGrp="1"/>
          </p:cNvSpPr>
          <p:nvPr>
            <p:ph type="sldNum" sz="quarter" idx="12"/>
          </p:nvPr>
        </p:nvSpPr>
        <p:spPr/>
        <p:txBody>
          <a:bodyPr/>
          <a:lstStyle/>
          <a:p>
            <a:pPr>
              <a:defRPr/>
            </a:pPr>
            <a:fld id="{504DF021-C177-4D76-B087-160155E56599}" type="slidenum">
              <a:rPr lang="en-IN" smtClean="0"/>
              <a:pPr>
                <a:defRPr/>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5F65DF12-A0CE-4304-9C90-BA45B6356B51}" type="datetime1">
              <a:rPr lang="en-US" smtClean="0"/>
              <a:pPr>
                <a:defRPr/>
              </a:pPr>
              <a:t>24-Jun-20</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F38843E7-78A1-4781-BBDA-0A84C44827AC}" type="slidenum">
              <a:rPr lang="en-IN" smtClean="0"/>
              <a:pPr>
                <a:defRPr/>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15CA22C2-FB5D-4622-8FDF-F9CDA32BC53A}" type="datetime1">
              <a:rPr lang="en-US" smtClean="0"/>
              <a:pPr>
                <a:defRPr/>
              </a:pPr>
              <a:t>24-Jun-20</a:t>
            </a:fld>
            <a:endParaRPr lang="en-IN"/>
          </a:p>
        </p:txBody>
      </p:sp>
      <p:sp>
        <p:nvSpPr>
          <p:cNvPr id="8" name="Footer Placeholder 7"/>
          <p:cNvSpPr>
            <a:spLocks noGrp="1"/>
          </p:cNvSpPr>
          <p:nvPr>
            <p:ph type="ftr" sz="quarter" idx="11"/>
          </p:nvPr>
        </p:nvSpPr>
        <p:spPr/>
        <p:txBody>
          <a:bodyPr/>
          <a:lstStyle/>
          <a:p>
            <a:pPr>
              <a:defRPr/>
            </a:pPr>
            <a:endParaRPr lang="en-IN"/>
          </a:p>
        </p:txBody>
      </p:sp>
      <p:sp>
        <p:nvSpPr>
          <p:cNvPr id="9" name="Slide Number Placeholder 8"/>
          <p:cNvSpPr>
            <a:spLocks noGrp="1"/>
          </p:cNvSpPr>
          <p:nvPr>
            <p:ph type="sldNum" sz="quarter" idx="12"/>
          </p:nvPr>
        </p:nvSpPr>
        <p:spPr/>
        <p:txBody>
          <a:bodyPr/>
          <a:lstStyle/>
          <a:p>
            <a:pPr>
              <a:defRPr/>
            </a:pPr>
            <a:fld id="{5053677E-12B3-4C06-9C83-0CB3BDF45BF3}" type="slidenum">
              <a:rPr lang="en-IN" smtClean="0"/>
              <a:pPr>
                <a:defRPr/>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A555A7A-4B74-42E8-BE79-089A120B75EE}" type="datetime1">
              <a:rPr lang="en-US" smtClean="0"/>
              <a:pPr>
                <a:defRPr/>
              </a:pPr>
              <a:t>24-Jun-20</a:t>
            </a:fld>
            <a:endParaRPr lang="en-IN"/>
          </a:p>
        </p:txBody>
      </p:sp>
      <p:sp>
        <p:nvSpPr>
          <p:cNvPr id="4" name="Footer Placeholder 3"/>
          <p:cNvSpPr>
            <a:spLocks noGrp="1"/>
          </p:cNvSpPr>
          <p:nvPr>
            <p:ph type="ftr" sz="quarter" idx="11"/>
          </p:nvPr>
        </p:nvSpPr>
        <p:spPr/>
        <p:txBody>
          <a:bodyPr/>
          <a:lstStyle/>
          <a:p>
            <a:pPr>
              <a:defRPr/>
            </a:pPr>
            <a:endParaRPr lang="en-IN"/>
          </a:p>
        </p:txBody>
      </p:sp>
      <p:sp>
        <p:nvSpPr>
          <p:cNvPr id="5" name="Slide Number Placeholder 4"/>
          <p:cNvSpPr>
            <a:spLocks noGrp="1"/>
          </p:cNvSpPr>
          <p:nvPr>
            <p:ph type="sldNum" sz="quarter" idx="12"/>
          </p:nvPr>
        </p:nvSpPr>
        <p:spPr/>
        <p:txBody>
          <a:bodyPr/>
          <a:lstStyle/>
          <a:p>
            <a:pPr>
              <a:defRPr/>
            </a:pPr>
            <a:fld id="{69ECE3CB-1A9A-47FD-B012-7D9B568CA96C}" type="slidenum">
              <a:rPr lang="en-IN" smtClean="0"/>
              <a:pPr>
                <a:defRPr/>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5C95BB9-1F19-4289-9356-8B26F941AFF9}" type="datetime1">
              <a:rPr lang="en-US" smtClean="0"/>
              <a:pPr>
                <a:defRPr/>
              </a:pPr>
              <a:t>24-Jun-20</a:t>
            </a:fld>
            <a:endParaRPr lang="en-IN"/>
          </a:p>
        </p:txBody>
      </p:sp>
      <p:sp>
        <p:nvSpPr>
          <p:cNvPr id="3" name="Footer Placeholder 2"/>
          <p:cNvSpPr>
            <a:spLocks noGrp="1"/>
          </p:cNvSpPr>
          <p:nvPr>
            <p:ph type="ftr" sz="quarter" idx="11"/>
          </p:nvPr>
        </p:nvSpPr>
        <p:spPr/>
        <p:txBody>
          <a:bodyPr/>
          <a:lstStyle/>
          <a:p>
            <a:pPr>
              <a:defRPr/>
            </a:pPr>
            <a:endParaRPr lang="en-IN"/>
          </a:p>
        </p:txBody>
      </p:sp>
      <p:sp>
        <p:nvSpPr>
          <p:cNvPr id="4" name="Slide Number Placeholder 3"/>
          <p:cNvSpPr>
            <a:spLocks noGrp="1"/>
          </p:cNvSpPr>
          <p:nvPr>
            <p:ph type="sldNum" sz="quarter" idx="12"/>
          </p:nvPr>
        </p:nvSpPr>
        <p:spPr/>
        <p:txBody>
          <a:bodyPr/>
          <a:lstStyle/>
          <a:p>
            <a:pPr>
              <a:defRPr/>
            </a:pPr>
            <a:fld id="{C35A1C8E-7D36-4B7D-8718-DC311F57CDBE}" type="slidenum">
              <a:rPr lang="en-IN" smtClean="0"/>
              <a:pPr>
                <a:defRPr/>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AAB6367-BC8D-44FE-B030-C0682C0F9BE2}" type="datetime1">
              <a:rPr lang="en-US" smtClean="0"/>
              <a:pPr>
                <a:defRPr/>
              </a:pPr>
              <a:t>24-Jun-20</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5EE9171D-C409-44D8-88BB-B38945335BB0}" type="slidenum">
              <a:rPr lang="en-IN" smtClean="0"/>
              <a:pPr>
                <a:defRPr/>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05EF770-2EC6-4A37-AD60-3C43D6333415}" type="datetime1">
              <a:rPr lang="en-US" smtClean="0"/>
              <a:pPr>
                <a:defRPr/>
              </a:pPr>
              <a:t>24-Jun-20</a:t>
            </a:fld>
            <a:endParaRPr lang="en-IN"/>
          </a:p>
        </p:txBody>
      </p:sp>
      <p:sp>
        <p:nvSpPr>
          <p:cNvPr id="6" name="Footer Placeholder 5"/>
          <p:cNvSpPr>
            <a:spLocks noGrp="1"/>
          </p:cNvSpPr>
          <p:nvPr>
            <p:ph type="ftr" sz="quarter" idx="11"/>
          </p:nvPr>
        </p:nvSpPr>
        <p:spPr/>
        <p:txBody>
          <a:bodyPr/>
          <a:lstStyle/>
          <a:p>
            <a:pPr>
              <a:defRPr/>
            </a:pPr>
            <a:endParaRPr lang="en-IN"/>
          </a:p>
        </p:txBody>
      </p:sp>
      <p:sp>
        <p:nvSpPr>
          <p:cNvPr id="7" name="Slide Number Placeholder 6"/>
          <p:cNvSpPr>
            <a:spLocks noGrp="1"/>
          </p:cNvSpPr>
          <p:nvPr>
            <p:ph type="sldNum" sz="quarter" idx="12"/>
          </p:nvPr>
        </p:nvSpPr>
        <p:spPr/>
        <p:txBody>
          <a:bodyPr/>
          <a:lstStyle/>
          <a:p>
            <a:pPr>
              <a:defRPr/>
            </a:pPr>
            <a:fld id="{FD523567-8C91-4ED1-B5DD-5911AB5F969D}" type="slidenum">
              <a:rPr lang="en-IN" smtClean="0"/>
              <a:pPr>
                <a:defRPr/>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alpha val="8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9009BA2-0D67-49AB-87E8-C96B604D83C4}" type="datetime1">
              <a:rPr lang="en-US" smtClean="0"/>
              <a:pPr>
                <a:defRPr/>
              </a:pPr>
              <a:t>24-Jun-20</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CA86A9-8030-4B36-83B0-07771BC71CD5}" type="slidenum">
              <a:rPr lang="en-IN" smtClean="0"/>
              <a:pPr>
                <a:defRPr/>
              </a:pPr>
              <a:t>‹#›</a:t>
            </a:fld>
            <a:endParaRPr lang="en-IN"/>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35A131E-DF47-48EF-A73E-BE1BBB4F42E3}" type="datetime1">
              <a:rPr lang="en-US" smtClean="0"/>
              <a:pPr>
                <a:defRPr/>
              </a:pPr>
              <a:t>24-Jun-20</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5CA86A9-8030-4B36-83B0-07771BC71CD5}" type="slidenum">
              <a:rPr lang="en-IN" smtClean="0"/>
              <a:pPr>
                <a:defRPr/>
              </a:pPr>
              <a:t>‹#›</a:t>
            </a:fld>
            <a:endParaRPr lang="en-IN"/>
          </a:p>
        </p:txBody>
      </p:sp>
    </p:spTree>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 Id="rId5" Type="http://schemas.openxmlformats.org/officeDocument/2006/relationships/image" Target="../media/image59.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YPER%20LINKS/VIshesh%20bhoj.htm"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1" name="Subtitle 2"/>
          <p:cNvSpPr>
            <a:spLocks noGrp="1"/>
          </p:cNvSpPr>
          <p:nvPr>
            <p:ph type="subTitle" idx="1"/>
          </p:nvPr>
        </p:nvSpPr>
        <p:spPr>
          <a:xfrm>
            <a:off x="571472" y="5000636"/>
            <a:ext cx="7854950" cy="1714512"/>
          </a:xfrm>
        </p:spPr>
        <p:txBody>
          <a:bodyPr>
            <a:normAutofit fontScale="85000" lnSpcReduction="20000"/>
          </a:bodyPr>
          <a:lstStyle/>
          <a:p>
            <a:pPr marR="0" algn="ctr" eaLnBrk="1" hangingPunct="1"/>
            <a:r>
              <a:rPr lang="en-US" sz="2800" b="1" dirty="0">
                <a:solidFill>
                  <a:srgbClr val="C00000"/>
                </a:solidFill>
                <a:latin typeface="Century" pitchFamily="18" charset="0"/>
              </a:rPr>
              <a:t>P.A.B. MEETING</a:t>
            </a:r>
          </a:p>
          <a:p>
            <a:pPr marR="0" algn="ctr" eaLnBrk="1" hangingPunct="1"/>
            <a:r>
              <a:rPr lang="en-US" sz="2800" dirty="0">
                <a:solidFill>
                  <a:schemeClr val="tx1"/>
                </a:solidFill>
                <a:latin typeface="Consolas" pitchFamily="49" charset="0"/>
                <a:cs typeface="Consolas" pitchFamily="49" charset="0"/>
              </a:rPr>
              <a:t>2020-21</a:t>
            </a:r>
          </a:p>
          <a:p>
            <a:pPr marR="0" algn="ctr" eaLnBrk="1" hangingPunct="1"/>
            <a:r>
              <a:rPr lang="en-US" sz="3200" b="1" dirty="0">
                <a:solidFill>
                  <a:srgbClr val="C00000"/>
                </a:solidFill>
                <a:latin typeface="Century" pitchFamily="18" charset="0"/>
              </a:rPr>
              <a:t>Mid Day Meal Cell</a:t>
            </a:r>
          </a:p>
          <a:p>
            <a:pPr marR="0" algn="ctr" eaLnBrk="1" hangingPunct="1"/>
            <a:r>
              <a:rPr lang="en-US" b="1" dirty="0">
                <a:solidFill>
                  <a:srgbClr val="C00000"/>
                </a:solidFill>
                <a:latin typeface="Century" pitchFamily="18" charset="0"/>
              </a:rPr>
              <a:t>Uttarakhand</a:t>
            </a:r>
            <a:endParaRPr lang="en-US" sz="3200" b="1" dirty="0">
              <a:solidFill>
                <a:srgbClr val="C00000"/>
              </a:solidFill>
              <a:latin typeface="Century" pitchFamily="18" charset="0"/>
            </a:endParaRPr>
          </a:p>
        </p:txBody>
      </p:sp>
      <p:grpSp>
        <p:nvGrpSpPr>
          <p:cNvPr id="6" name="Group 44"/>
          <p:cNvGrpSpPr/>
          <p:nvPr/>
        </p:nvGrpSpPr>
        <p:grpSpPr>
          <a:xfrm rot="10800000">
            <a:off x="728690" y="1071547"/>
            <a:ext cx="7772400" cy="1673629"/>
            <a:chOff x="-534029" y="1257970"/>
            <a:chExt cx="7024999" cy="1928010"/>
          </a:xfrm>
        </p:grpSpPr>
        <p:cxnSp>
          <p:nvCxnSpPr>
            <p:cNvPr id="7" name="Straight Connector 6"/>
            <p:cNvCxnSpPr/>
            <p:nvPr/>
          </p:nvCxnSpPr>
          <p:spPr>
            <a:xfrm rot="5400000">
              <a:off x="945689" y="2237143"/>
              <a:ext cx="1896087"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43"/>
            <p:cNvGrpSpPr/>
            <p:nvPr/>
          </p:nvGrpSpPr>
          <p:grpSpPr>
            <a:xfrm>
              <a:off x="-534029" y="1257970"/>
              <a:ext cx="7024999" cy="1901525"/>
              <a:chOff x="-534029" y="1257970"/>
              <a:chExt cx="7024999" cy="1901525"/>
            </a:xfrm>
          </p:grpSpPr>
          <p:cxnSp>
            <p:nvCxnSpPr>
              <p:cNvPr id="11" name="Straight Connector 10"/>
              <p:cNvCxnSpPr/>
              <p:nvPr/>
            </p:nvCxnSpPr>
            <p:spPr>
              <a:xfrm>
                <a:off x="-534029" y="1257970"/>
                <a:ext cx="702499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5257" y="3148287"/>
                <a:ext cx="5454705" cy="1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flipV="1">
                <a:off x="3051402" y="2210657"/>
                <a:ext cx="1896089" cy="1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21" name="Picture 20" descr="IMG-20161231-WA0006.jpg"/>
          <p:cNvPicPr>
            <a:picLocks noChangeAspect="1"/>
          </p:cNvPicPr>
          <p:nvPr/>
        </p:nvPicPr>
        <p:blipFill>
          <a:blip r:embed="rId3" cstate="print">
            <a:lum bright="10000"/>
          </a:blip>
          <a:srcRect b="14518"/>
          <a:stretch>
            <a:fillRect/>
          </a:stretch>
        </p:blipFill>
        <p:spPr>
          <a:xfrm>
            <a:off x="3500430" y="1132387"/>
            <a:ext cx="2286016" cy="1571636"/>
          </a:xfrm>
          <a:prstGeom prst="rect">
            <a:avLst/>
          </a:prstGeom>
        </p:spPr>
      </p:pic>
      <p:pic>
        <p:nvPicPr>
          <p:cNvPr id="26" name="Picture 25" descr="mdm logo.jpg"/>
          <p:cNvPicPr>
            <a:picLocks noChangeAspect="1"/>
          </p:cNvPicPr>
          <p:nvPr/>
        </p:nvPicPr>
        <p:blipFill>
          <a:blip r:embed="rId4" cstate="print"/>
          <a:stretch>
            <a:fillRect/>
          </a:stretch>
        </p:blipFill>
        <p:spPr>
          <a:xfrm>
            <a:off x="357158" y="5072098"/>
            <a:ext cx="1357322" cy="1357298"/>
          </a:xfrm>
          <a:prstGeom prst="rect">
            <a:avLst/>
          </a:prstGeom>
        </p:spPr>
      </p:pic>
      <p:pic>
        <p:nvPicPr>
          <p:cNvPr id="27" name="Picture 26" descr="DSC00259.JPG"/>
          <p:cNvPicPr>
            <a:picLocks noChangeAspect="1"/>
          </p:cNvPicPr>
          <p:nvPr/>
        </p:nvPicPr>
        <p:blipFill>
          <a:blip r:embed="rId5" cstate="print">
            <a:lum bright="20000" contrast="20000"/>
          </a:blip>
          <a:srcRect l="21818" t="4849" b="5454"/>
          <a:stretch>
            <a:fillRect/>
          </a:stretch>
        </p:blipFill>
        <p:spPr>
          <a:xfrm>
            <a:off x="5844029" y="1132387"/>
            <a:ext cx="1656929" cy="1571636"/>
          </a:xfrm>
          <a:prstGeom prst="rect">
            <a:avLst/>
          </a:prstGeom>
        </p:spPr>
      </p:pic>
      <p:grpSp>
        <p:nvGrpSpPr>
          <p:cNvPr id="16" name="Group 15"/>
          <p:cNvGrpSpPr/>
          <p:nvPr/>
        </p:nvGrpSpPr>
        <p:grpSpPr>
          <a:xfrm>
            <a:off x="714347" y="2777621"/>
            <a:ext cx="7786741" cy="2080138"/>
            <a:chOff x="1184542" y="2887368"/>
            <a:chExt cx="6795799" cy="1541765"/>
          </a:xfrm>
        </p:grpSpPr>
        <p:pic>
          <p:nvPicPr>
            <p:cNvPr id="29" name="Picture 28" descr="IMG-20161208-WA0010.jpg"/>
            <p:cNvPicPr preferRelativeResize="0">
              <a:picLocks/>
            </p:cNvPicPr>
            <p:nvPr/>
          </p:nvPicPr>
          <p:blipFill>
            <a:blip r:embed="rId6" cstate="print"/>
            <a:stretch>
              <a:fillRect/>
            </a:stretch>
          </p:blipFill>
          <p:spPr>
            <a:xfrm>
              <a:off x="3764944" y="2893621"/>
              <a:ext cx="1559474" cy="1535512"/>
            </a:xfrm>
            <a:prstGeom prst="rect">
              <a:avLst/>
            </a:prstGeom>
          </p:spPr>
        </p:pic>
        <p:pic>
          <p:nvPicPr>
            <p:cNvPr id="30" name="Picture 29" descr="DSC00447.JPG"/>
            <p:cNvPicPr>
              <a:picLocks noChangeAspect="1"/>
            </p:cNvPicPr>
            <p:nvPr/>
          </p:nvPicPr>
          <p:blipFill>
            <a:blip r:embed="rId7" cstate="print"/>
            <a:stretch>
              <a:fillRect/>
            </a:stretch>
          </p:blipFill>
          <p:spPr>
            <a:xfrm>
              <a:off x="1184542" y="2887369"/>
              <a:ext cx="2571767" cy="1541764"/>
            </a:xfrm>
            <a:prstGeom prst="rect">
              <a:avLst/>
            </a:prstGeom>
          </p:spPr>
        </p:pic>
        <p:pic>
          <p:nvPicPr>
            <p:cNvPr id="15" name="Picture 14" descr="DSC01103.JPG"/>
            <p:cNvPicPr>
              <a:picLocks noChangeAspect="1"/>
            </p:cNvPicPr>
            <p:nvPr/>
          </p:nvPicPr>
          <p:blipFill>
            <a:blip r:embed="rId8" cstate="print">
              <a:lum bright="10000"/>
            </a:blip>
            <a:stretch>
              <a:fillRect/>
            </a:stretch>
          </p:blipFill>
          <p:spPr>
            <a:xfrm>
              <a:off x="5346126" y="2887368"/>
              <a:ext cx="2634215" cy="1541763"/>
            </a:xfrm>
            <a:prstGeom prst="rect">
              <a:avLst/>
            </a:prstGeom>
          </p:spPr>
        </p:pic>
      </p:grpSp>
      <p:cxnSp>
        <p:nvCxnSpPr>
          <p:cNvPr id="18" name="Straight Connector 17"/>
          <p:cNvCxnSpPr/>
          <p:nvPr/>
        </p:nvCxnSpPr>
        <p:spPr>
          <a:xfrm rot="10800000">
            <a:off x="728690" y="4857758"/>
            <a:ext cx="777240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Picture 19" descr="IMG-20161005-WA0015.jpg"/>
          <p:cNvPicPr>
            <a:picLocks noChangeAspect="1"/>
          </p:cNvPicPr>
          <p:nvPr/>
        </p:nvPicPr>
        <p:blipFill>
          <a:blip r:embed="rId9" cstate="print">
            <a:lum contrast="10000"/>
          </a:blip>
          <a:srcRect l="21094" r="3125"/>
          <a:stretch>
            <a:fillRect/>
          </a:stretch>
        </p:blipFill>
        <p:spPr>
          <a:xfrm>
            <a:off x="1513814" y="1132405"/>
            <a:ext cx="1944844" cy="1571618"/>
          </a:xfrm>
          <a:prstGeom prst="rect">
            <a:avLst/>
          </a:prstGeom>
        </p:spPr>
      </p:pic>
      <p:cxnSp>
        <p:nvCxnSpPr>
          <p:cNvPr id="22" name="Straight Connector 21"/>
          <p:cNvCxnSpPr/>
          <p:nvPr/>
        </p:nvCxnSpPr>
        <p:spPr>
          <a:xfrm rot="16200000" flipV="1">
            <a:off x="2645475" y="3788491"/>
            <a:ext cx="2082712" cy="558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4459339" y="3816402"/>
            <a:ext cx="2082712"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596" y="334012"/>
            <a:ext cx="828680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Issues</a:t>
            </a:r>
            <a:endParaRPr lang="en-IN"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3185" name="Rectangle 1"/>
          <p:cNvSpPr>
            <a:spLocks noChangeArrowheads="1"/>
          </p:cNvSpPr>
          <p:nvPr/>
        </p:nvSpPr>
        <p:spPr bwMode="auto">
          <a:xfrm>
            <a:off x="428596" y="1071546"/>
            <a:ext cx="8286808"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en-US" sz="2800" b="1" i="1" u="sng" dirty="0">
                <a:latin typeface="Times New Roman" pitchFamily="18" charset="0"/>
                <a:ea typeface="Calibri" pitchFamily="34" charset="0"/>
                <a:cs typeface="Times New Roman" pitchFamily="18" charset="0"/>
              </a:rPr>
              <a:t>Kitchen Cum Store</a:t>
            </a:r>
            <a:r>
              <a:rPr lang="en-US" sz="2800" b="1" i="1" dirty="0">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pP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The State has an unspent balance of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Unstarted</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kitchen cum stores of 155 units and bank interest approximate Rs. 67.11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Lakh</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till date which will not be utilized under the head of kitchen cum stores in the State and will be surrendered to the Government of India. </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Additionally, Government of India vide letter </a:t>
            </a:r>
            <a:r>
              <a:rPr kumimoji="0" lang="en-US"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F.No</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1-4/2018-Desk (MDM) Dated 14</a:t>
            </a:r>
            <a:r>
              <a:rPr kumimoji="0" lang="en-US" sz="2800" b="0" i="0" u="none" strike="noStrike" cap="none" normalizeH="0" baseline="30000" dirty="0">
                <a:ln>
                  <a:noFill/>
                </a:ln>
                <a:solidFill>
                  <a:schemeClr val="tx1"/>
                </a:solidFill>
                <a:effectLst/>
                <a:latin typeface="Times New Roman" pitchFamily="18" charset="0"/>
                <a:ea typeface="Calibri" pitchFamily="34" charset="0"/>
                <a:cs typeface="Times New Roman" pitchFamily="18" charset="0"/>
              </a:rPr>
              <a:t>th</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March 2019, a sum of Rs. 10000/- is approved for the kitchen cum stores constructed 10 years ago, that is, between 2006-07 to 2007-08. Accordingly, a proposal for assistance of Rs. 10000/- for repairing of 4788 units has been sent to the Government of India earlier.</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596" y="334012"/>
            <a:ext cx="828680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Issues</a:t>
            </a:r>
            <a:endParaRPr lang="en-IN"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5233" name="Rectangle 1"/>
          <p:cNvSpPr>
            <a:spLocks noChangeArrowheads="1"/>
          </p:cNvSpPr>
          <p:nvPr/>
        </p:nvSpPr>
        <p:spPr bwMode="auto">
          <a:xfrm>
            <a:off x="381000" y="1752600"/>
            <a:ext cx="8429652" cy="23698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en-US" sz="2800" b="1" i="1" u="sng" dirty="0">
                <a:latin typeface="Times New Roman" pitchFamily="18" charset="0"/>
                <a:ea typeface="Calibri" pitchFamily="34" charset="0"/>
                <a:cs typeface="Times New Roman" pitchFamily="18" charset="0"/>
              </a:rPr>
              <a:t>Madarsa</a:t>
            </a:r>
            <a:r>
              <a:rPr lang="en-US" sz="2800" b="1" i="1" dirty="0">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There are 68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madarsas</a:t>
            </a:r>
            <a:r>
              <a:rPr kumimoji="0" lang="en-US" sz="24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which newly recognized by the </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Uttarakhand Madarsa Board</a:t>
            </a:r>
            <a:r>
              <a:rPr kumimoji="0" lang="en-US" sz="2400" b="0" i="0" u="none" strike="noStrike" cap="none" normalizeH="0" baseline="0" dirty="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need to be approved for the financial year 2020-21. Hence the proposal has been sent to the Government of India vide letter 386/MDM/2019-20 Dated 31</a:t>
            </a:r>
            <a:r>
              <a:rPr kumimoji="0" lang="en-US" sz="2400" b="0" i="0" u="none" strike="noStrike" cap="none" normalizeH="0" baseline="30000" dirty="0">
                <a:ln>
                  <a:noFill/>
                </a:ln>
                <a:solidFill>
                  <a:schemeClr val="tx1"/>
                </a:solidFill>
                <a:effectLst/>
                <a:latin typeface="Times New Roman" pitchFamily="18" charset="0"/>
                <a:ea typeface="Calibri" pitchFamily="34" charset="0"/>
                <a:cs typeface="Times New Roman" pitchFamily="18" charset="0"/>
              </a:rPr>
              <a:t>st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August, 2019 for their approval.</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3528" y="405825"/>
            <a:ext cx="824900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Issues</a:t>
            </a:r>
            <a:endParaRPr lang="en-I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3794" name="Rectangle 2"/>
          <p:cNvSpPr>
            <a:spLocks noChangeArrowheads="1"/>
          </p:cNvSpPr>
          <p:nvPr/>
        </p:nvSpPr>
        <p:spPr bwMode="auto">
          <a:xfrm>
            <a:off x="285720" y="1142984"/>
            <a:ext cx="8429684"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2800" b="1" i="1" u="sng" dirty="0" smtClean="0">
                <a:latin typeface="Times New Roman" pitchFamily="18" charset="0"/>
                <a:ea typeface="Calibri" pitchFamily="34" charset="0"/>
                <a:cs typeface="Times New Roman" pitchFamily="18" charset="0"/>
              </a:rPr>
              <a:t>FCI</a:t>
            </a:r>
            <a:endParaRPr lang="en-US" sz="2800" b="1" i="1" u="sng" dirty="0">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
        <p:nvSpPr>
          <p:cNvPr id="2049" name="Rectangle 1"/>
          <p:cNvSpPr>
            <a:spLocks noChangeArrowheads="1"/>
          </p:cNvSpPr>
          <p:nvPr/>
        </p:nvSpPr>
        <p:spPr bwMode="auto">
          <a:xfrm>
            <a:off x="381000" y="1981200"/>
            <a:ext cx="82296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spcBef>
                <a:spcPct val="0"/>
              </a:spcBef>
              <a:spcAft>
                <a:spcPct val="0"/>
              </a:spcAft>
              <a:buClrTx/>
              <a:buSzTx/>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FCI released bills of Rs 8071.48 Lac during the financial year of  2010-11 to 2016-17 and GoI released Rs. 7799.39 Lac. The shortfall of amount is Rs. 272.09 Lac. The proposal to release the additional fund (Rs. 272.09 Lac) of </a:t>
            </a:r>
            <a:r>
              <a:rPr kumimoji="0" lang="en-US" sz="2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foodgrain</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for the year 2010-11 to 2016-17 was sent to GoI. After this the GoI sent Letter No. F.No.1-13/2017-EE-MDM 3-1 dated 28 Nov 2019  to  request for take up the matter in MDM PAB meeting 2020-21.</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2910" y="500042"/>
            <a:ext cx="7929618"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Issues</a:t>
            </a:r>
            <a:endParaRPr lang="en-I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1746" name="Rectangle 2"/>
          <p:cNvSpPr>
            <a:spLocks noChangeArrowheads="1"/>
          </p:cNvSpPr>
          <p:nvPr/>
        </p:nvSpPr>
        <p:spPr bwMode="auto">
          <a:xfrm>
            <a:off x="642910" y="1785926"/>
            <a:ext cx="8143932"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sng" strike="noStrike" cap="none" normalizeH="0" baseline="0" dirty="0">
                <a:ln>
                  <a:noFill/>
                </a:ln>
                <a:solidFill>
                  <a:schemeClr val="tx1"/>
                </a:solidFill>
                <a:effectLst/>
                <a:latin typeface="Times New Roman" pitchFamily="18" charset="0"/>
                <a:ea typeface="Arial" pitchFamily="34" charset="0"/>
                <a:cs typeface="Times New Roman" pitchFamily="18" charset="0"/>
              </a:rPr>
              <a:t>LPG Subsidy</a:t>
            </a:r>
            <a:endParaRPr kumimoji="0" lang="en-US" sz="2800" b="0" i="1" u="none" strike="noStrike" cap="none" normalizeH="0" baseline="0" dirty="0">
              <a:ln>
                <a:noFill/>
              </a:ln>
              <a:solidFill>
                <a:schemeClr val="tx1"/>
              </a:solidFill>
              <a:effectLst/>
              <a:latin typeface="Times New Roman" pitchFamily="18" charset="0"/>
              <a:ea typeface="Arial"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a:ln>
                  <a:noFill/>
                </a:ln>
                <a:solidFill>
                  <a:schemeClr val="tx1"/>
                </a:solidFill>
                <a:effectLst/>
                <a:latin typeface="Times New Roman" pitchFamily="18" charset="0"/>
                <a:ea typeface="Arial" pitchFamily="34" charset="0"/>
                <a:cs typeface="Times New Roman" pitchFamily="18" charset="0"/>
              </a:rPr>
              <a:t>The Government of India provides central assistance for subsidized LPG cylinders up-to a maximum of 12. For schools where enrollment is less than 25, 12 LPG cylinders are sufficient but where the enrollment is higher, the requirement for LPG cylinders also increases. In the year 2012-13, the difference was paid by the Government of India. A proposal is being put up for providing additional funds for extra non subsidized LPG cylinders. </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85786" y="500042"/>
            <a:ext cx="7929618"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Issues</a:t>
            </a:r>
            <a:endParaRPr lang="en-IN"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0721" name="Rectangle 1"/>
          <p:cNvSpPr>
            <a:spLocks noChangeArrowheads="1"/>
          </p:cNvSpPr>
          <p:nvPr/>
        </p:nvSpPr>
        <p:spPr bwMode="auto">
          <a:xfrm>
            <a:off x="714348" y="1428736"/>
            <a:ext cx="800105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1" i="1" u="sng" strike="noStrike" cap="none" normalizeH="0" baseline="0" dirty="0">
                <a:ln>
                  <a:noFill/>
                </a:ln>
                <a:solidFill>
                  <a:schemeClr val="tx1"/>
                </a:solidFill>
                <a:effectLst/>
                <a:latin typeface="Times New Roman" pitchFamily="18" charset="0"/>
                <a:ea typeface="Arial" pitchFamily="34" charset="0"/>
                <a:cs typeface="Times New Roman" pitchFamily="18" charset="0"/>
              </a:rPr>
              <a:t>Transportation of LPG cylinders</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The transportation of LPG cylinders is a big challenge in some schools which are located in far flung hilly areas and the cost increases in transporting the cylinders from delivery point to the school level. Hence, the Government of India may like to consider for provision of additional funds for the transportation of LPG cylinders from delivery point up-to the schools.</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57158" y="785794"/>
          <a:ext cx="8522196" cy="3658296"/>
        </p:xfrm>
        <a:graphic>
          <a:graphicData uri="http://schemas.openxmlformats.org/drawingml/2006/table">
            <a:tbl>
              <a:tblPr firstRow="1" bandRow="1">
                <a:tableStyleId>{5C22544A-7EE6-4342-B048-85BDC9FD1C3A}</a:tableStyleId>
              </a:tblPr>
              <a:tblGrid>
                <a:gridCol w="1164081">
                  <a:extLst>
                    <a:ext uri="{9D8B030D-6E8A-4147-A177-3AD203B41FA5}">
                      <a16:colId xmlns="" xmlns:a16="http://schemas.microsoft.com/office/drawing/2014/main" val="20000"/>
                    </a:ext>
                  </a:extLst>
                </a:gridCol>
                <a:gridCol w="1407687">
                  <a:extLst>
                    <a:ext uri="{9D8B030D-6E8A-4147-A177-3AD203B41FA5}">
                      <a16:colId xmlns="" xmlns:a16="http://schemas.microsoft.com/office/drawing/2014/main" val="20001"/>
                    </a:ext>
                  </a:extLst>
                </a:gridCol>
                <a:gridCol w="1285884">
                  <a:extLst>
                    <a:ext uri="{9D8B030D-6E8A-4147-A177-3AD203B41FA5}">
                      <a16:colId xmlns="" xmlns:a16="http://schemas.microsoft.com/office/drawing/2014/main" val="20002"/>
                    </a:ext>
                  </a:extLst>
                </a:gridCol>
                <a:gridCol w="1428760">
                  <a:extLst>
                    <a:ext uri="{9D8B030D-6E8A-4147-A177-3AD203B41FA5}">
                      <a16:colId xmlns="" xmlns:a16="http://schemas.microsoft.com/office/drawing/2014/main" val="20003"/>
                    </a:ext>
                  </a:extLst>
                </a:gridCol>
                <a:gridCol w="1500198">
                  <a:extLst>
                    <a:ext uri="{9D8B030D-6E8A-4147-A177-3AD203B41FA5}">
                      <a16:colId xmlns="" xmlns:a16="http://schemas.microsoft.com/office/drawing/2014/main" val="20004"/>
                    </a:ext>
                  </a:extLst>
                </a:gridCol>
                <a:gridCol w="1735586">
                  <a:extLst>
                    <a:ext uri="{9D8B030D-6E8A-4147-A177-3AD203B41FA5}">
                      <a16:colId xmlns="" xmlns:a16="http://schemas.microsoft.com/office/drawing/2014/main" val="20005"/>
                    </a:ext>
                  </a:extLst>
                </a:gridCol>
              </a:tblGrid>
              <a:tr h="468416">
                <a:tc gridSpan="2">
                  <a:txBody>
                    <a:bodyPr/>
                    <a:lstStyle/>
                    <a:p>
                      <a:pPr algn="ctr"/>
                      <a:r>
                        <a:rPr lang="en-US" sz="2000" b="1" dirty="0">
                          <a:solidFill>
                            <a:schemeClr val="bg1"/>
                          </a:solidFill>
                          <a:latin typeface="Cambria" pitchFamily="18" charset="0"/>
                        </a:rPr>
                        <a:t>Primary</a:t>
                      </a:r>
                    </a:p>
                  </a:txBody>
                  <a:tcPr anchor="ctr">
                    <a:solidFill>
                      <a:srgbClr val="92D050"/>
                    </a:solidFill>
                  </a:tcPr>
                </a:tc>
                <a:tc hMerge="1">
                  <a:txBody>
                    <a:bodyPr/>
                    <a:lstStyle/>
                    <a:p>
                      <a:endParaRPr lang="en-US"/>
                    </a:p>
                  </a:txBody>
                  <a:tcPr/>
                </a:tc>
                <a:tc gridSpan="2">
                  <a:txBody>
                    <a:bodyPr/>
                    <a:lstStyle/>
                    <a:p>
                      <a:pPr algn="ctr"/>
                      <a:r>
                        <a:rPr lang="en-US" sz="2000" b="1" dirty="0">
                          <a:solidFill>
                            <a:schemeClr val="bg1"/>
                          </a:solidFill>
                          <a:latin typeface="Cambria" pitchFamily="18" charset="0"/>
                        </a:rPr>
                        <a:t>Upper Primary</a:t>
                      </a:r>
                    </a:p>
                  </a:txBody>
                  <a:tcPr anchor="ctr">
                    <a:solidFill>
                      <a:srgbClr val="92D050"/>
                    </a:solidFill>
                  </a:tcPr>
                </a:tc>
                <a:tc hMerge="1">
                  <a:txBody>
                    <a:bodyPr/>
                    <a:lstStyle/>
                    <a:p>
                      <a:endParaRPr lang="en-US"/>
                    </a:p>
                  </a:txBody>
                  <a:tcPr/>
                </a:tc>
                <a:tc gridSpan="2">
                  <a:txBody>
                    <a:bodyPr/>
                    <a:lstStyle/>
                    <a:p>
                      <a:pPr algn="ctr"/>
                      <a:r>
                        <a:rPr lang="en-US" sz="2000" b="1" dirty="0">
                          <a:solidFill>
                            <a:schemeClr val="bg1"/>
                          </a:solidFill>
                          <a:latin typeface="Cambria" pitchFamily="18" charset="0"/>
                        </a:rPr>
                        <a:t>Total Schools</a:t>
                      </a:r>
                    </a:p>
                    <a:p>
                      <a:pPr algn="ctr"/>
                      <a:r>
                        <a:rPr lang="en-US" sz="1800" b="1" dirty="0">
                          <a:solidFill>
                            <a:schemeClr val="bg1"/>
                          </a:solidFill>
                          <a:latin typeface="Cambria" pitchFamily="18" charset="0"/>
                        </a:rPr>
                        <a:t>(Primary &amp; Upper Primary)</a:t>
                      </a:r>
                    </a:p>
                  </a:txBody>
                  <a:tcPr anchor="ctr">
                    <a:solidFill>
                      <a:srgbClr val="92D050"/>
                    </a:solidFill>
                  </a:tcPr>
                </a:tc>
                <a:tc hMerge="1">
                  <a:txBody>
                    <a:bodyPr/>
                    <a:lstStyle/>
                    <a:p>
                      <a:endParaRPr lang="en-US"/>
                    </a:p>
                  </a:txBody>
                  <a:tcPr/>
                </a:tc>
                <a:extLst>
                  <a:ext uri="{0D108BD9-81ED-4DB2-BD59-A6C34878D82A}">
                    <a16:rowId xmlns="" xmlns:a16="http://schemas.microsoft.com/office/drawing/2014/main" val="10000"/>
                  </a:ext>
                </a:extLst>
              </a:tr>
              <a:tr h="1013472">
                <a:tc>
                  <a:txBody>
                    <a:bodyPr/>
                    <a:lstStyle/>
                    <a:p>
                      <a:pPr algn="ctr"/>
                      <a:r>
                        <a:rPr lang="en-US" sz="2000" b="1" dirty="0">
                          <a:solidFill>
                            <a:schemeClr val="bg1"/>
                          </a:solidFill>
                          <a:latin typeface="Arial Narrow" pitchFamily="34" charset="0"/>
                        </a:rPr>
                        <a:t>PAB </a:t>
                      </a:r>
                    </a:p>
                    <a:p>
                      <a:pPr algn="ctr"/>
                      <a:r>
                        <a:rPr lang="en-US" sz="2000" b="1" dirty="0">
                          <a:solidFill>
                            <a:schemeClr val="bg1"/>
                          </a:solidFill>
                          <a:latin typeface="Arial Narrow" pitchFamily="34" charset="0"/>
                        </a:rPr>
                        <a:t>Approval</a:t>
                      </a:r>
                    </a:p>
                  </a:txBody>
                  <a:tcPr anchor="ctr">
                    <a:solidFill>
                      <a:srgbClr val="00B0F0"/>
                    </a:solidFill>
                  </a:tcPr>
                </a:tc>
                <a:tc>
                  <a:txBody>
                    <a:bodyPr/>
                    <a:lstStyle/>
                    <a:p>
                      <a:pPr algn="ctr"/>
                      <a:r>
                        <a:rPr lang="en-US" sz="2000" b="1" dirty="0">
                          <a:solidFill>
                            <a:schemeClr val="bg1"/>
                          </a:solidFill>
                          <a:latin typeface="Arial Narrow" pitchFamily="34" charset="0"/>
                        </a:rPr>
                        <a:t>MDM</a:t>
                      </a:r>
                      <a:r>
                        <a:rPr lang="en-US" sz="2000" b="1" baseline="0" dirty="0">
                          <a:solidFill>
                            <a:schemeClr val="bg1"/>
                          </a:solidFill>
                          <a:latin typeface="Arial Narrow" pitchFamily="34" charset="0"/>
                        </a:rPr>
                        <a:t> Served </a:t>
                      </a:r>
                      <a:r>
                        <a:rPr lang="en-US" sz="2000" b="1" dirty="0">
                          <a:solidFill>
                            <a:schemeClr val="bg1"/>
                          </a:solidFill>
                          <a:latin typeface="Arial Narrow" pitchFamily="34" charset="0"/>
                        </a:rPr>
                        <a:t>Institutions</a:t>
                      </a:r>
                    </a:p>
                  </a:txBody>
                  <a:tcPr anchor="ctr">
                    <a:solidFill>
                      <a:srgbClr val="00B0F0"/>
                    </a:solidFill>
                  </a:tcPr>
                </a:tc>
                <a:tc>
                  <a:txBody>
                    <a:bodyPr/>
                    <a:lstStyle/>
                    <a:p>
                      <a:pPr algn="ctr"/>
                      <a:r>
                        <a:rPr lang="en-US" sz="2000" b="1" dirty="0">
                          <a:solidFill>
                            <a:schemeClr val="bg1"/>
                          </a:solidFill>
                          <a:latin typeface="Arial Narrow" pitchFamily="34" charset="0"/>
                        </a:rPr>
                        <a:t>PAB  </a:t>
                      </a:r>
                    </a:p>
                    <a:p>
                      <a:pPr algn="ctr"/>
                      <a:r>
                        <a:rPr lang="en-US" sz="2000" b="1" dirty="0">
                          <a:solidFill>
                            <a:schemeClr val="bg1"/>
                          </a:solidFill>
                          <a:latin typeface="Arial Narrow" pitchFamily="34" charset="0"/>
                        </a:rPr>
                        <a:t>Approval</a:t>
                      </a:r>
                    </a:p>
                  </a:txBody>
                  <a:tcPr anchor="ctr">
                    <a:solidFill>
                      <a:srgbClr val="00B0F0"/>
                    </a:solidFill>
                  </a:tcPr>
                </a:tc>
                <a:tc>
                  <a:txBody>
                    <a:bodyPr/>
                    <a:lstStyle/>
                    <a:p>
                      <a:pPr algn="ctr"/>
                      <a:r>
                        <a:rPr lang="en-US" sz="2000" b="1" dirty="0">
                          <a:solidFill>
                            <a:schemeClr val="bg1"/>
                          </a:solidFill>
                          <a:latin typeface="Arial Narrow" pitchFamily="34" charset="0"/>
                        </a:rPr>
                        <a:t>MDM Served</a:t>
                      </a:r>
                      <a:r>
                        <a:rPr lang="en-US" sz="2000" b="1" baseline="0" dirty="0">
                          <a:solidFill>
                            <a:schemeClr val="bg1"/>
                          </a:solidFill>
                          <a:latin typeface="Arial Narrow" pitchFamily="34" charset="0"/>
                        </a:rPr>
                        <a:t> </a:t>
                      </a:r>
                    </a:p>
                    <a:p>
                      <a:pPr algn="ctr"/>
                      <a:r>
                        <a:rPr lang="en-US" sz="2000" b="1" dirty="0">
                          <a:solidFill>
                            <a:schemeClr val="bg1"/>
                          </a:solidFill>
                          <a:latin typeface="Arial Narrow" pitchFamily="34" charset="0"/>
                        </a:rPr>
                        <a:t>Institutions</a:t>
                      </a:r>
                    </a:p>
                  </a:txBody>
                  <a:tcPr anchor="ctr">
                    <a:solidFill>
                      <a:srgbClr val="00B0F0"/>
                    </a:solidFill>
                  </a:tcPr>
                </a:tc>
                <a:tc>
                  <a:txBody>
                    <a:bodyPr/>
                    <a:lstStyle/>
                    <a:p>
                      <a:pPr algn="ctr"/>
                      <a:r>
                        <a:rPr lang="en-US" sz="2000" b="1" dirty="0">
                          <a:solidFill>
                            <a:schemeClr val="bg1"/>
                          </a:solidFill>
                          <a:latin typeface="Arial Narrow" pitchFamily="34" charset="0"/>
                        </a:rPr>
                        <a:t>PAB  Approval</a:t>
                      </a:r>
                    </a:p>
                  </a:txBody>
                  <a:tcPr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latin typeface="Arial Narrow" pitchFamily="34" charset="0"/>
                        </a:rPr>
                        <a:t>MDM</a:t>
                      </a:r>
                      <a:r>
                        <a:rPr lang="en-US" sz="2000" b="1" baseline="0" dirty="0">
                          <a:solidFill>
                            <a:schemeClr val="bg1"/>
                          </a:solidFill>
                          <a:latin typeface="Arial Narrow" pitchFamily="34" charset="0"/>
                        </a:rPr>
                        <a:t> Served </a:t>
                      </a:r>
                      <a:r>
                        <a:rPr lang="en-US" sz="2000" b="1" dirty="0">
                          <a:solidFill>
                            <a:schemeClr val="bg1"/>
                          </a:solidFill>
                          <a:latin typeface="Arial Narrow" pitchFamily="34" charset="0"/>
                        </a:rPr>
                        <a:t>Institutions</a:t>
                      </a:r>
                    </a:p>
                  </a:txBody>
                  <a:tcPr anchor="ctr">
                    <a:solidFill>
                      <a:srgbClr val="00B0F0"/>
                    </a:solidFill>
                  </a:tcPr>
                </a:tc>
                <a:extLst>
                  <a:ext uri="{0D108BD9-81ED-4DB2-BD59-A6C34878D82A}">
                    <a16:rowId xmlns="" xmlns:a16="http://schemas.microsoft.com/office/drawing/2014/main" val="10001"/>
                  </a:ext>
                </a:extLst>
              </a:tr>
              <a:tr h="331248">
                <a:tc gridSpan="6">
                  <a:txBody>
                    <a:bodyPr/>
                    <a:lstStyle/>
                    <a:p>
                      <a:pPr algn="ctr"/>
                      <a:r>
                        <a:rPr lang="en-US" sz="2000" b="1" dirty="0">
                          <a:solidFill>
                            <a:srgbClr val="C00000"/>
                          </a:solidFill>
                          <a:latin typeface="Times New Roman" pitchFamily="18" charset="0"/>
                          <a:cs typeface="Times New Roman" pitchFamily="18" charset="0"/>
                        </a:rPr>
                        <a:t>In Dec </a:t>
                      </a:r>
                      <a:r>
                        <a:rPr lang="en-US" sz="2000" b="1" baseline="0" dirty="0">
                          <a:solidFill>
                            <a:srgbClr val="C00000"/>
                          </a:solidFill>
                          <a:latin typeface="Times New Roman" pitchFamily="18" charset="0"/>
                          <a:cs typeface="Times New Roman" pitchFamily="18" charset="0"/>
                        </a:rPr>
                        <a:t>2019 (2019-20)</a:t>
                      </a:r>
                      <a:endParaRPr lang="en-US" sz="2000" b="1" dirty="0">
                        <a:solidFill>
                          <a:srgbClr val="C00000"/>
                        </a:solidFill>
                        <a:latin typeface="Times New Roman" pitchFamily="18" charset="0"/>
                        <a:cs typeface="Times New Roman" pitchFamily="18" charset="0"/>
                      </a:endParaRPr>
                    </a:p>
                  </a:txBody>
                  <a:tcPr anchor="c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5260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1"/>
                          </a:solidFill>
                          <a:latin typeface="Times New Roman" pitchFamily="18" charset="0"/>
                          <a:cs typeface="Times New Roman" pitchFamily="18" charset="0"/>
                        </a:rPr>
                        <a:t>12045</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11800</a:t>
                      </a: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1"/>
                          </a:solidFill>
                          <a:latin typeface="Times New Roman" pitchFamily="18" charset="0"/>
                          <a:cs typeface="Times New Roman" pitchFamily="18" charset="0"/>
                        </a:rPr>
                        <a:t>5299</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5245</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17344</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17045</a:t>
                      </a:r>
                    </a:p>
                  </a:txBody>
                  <a:tcPr anchor="ctr">
                    <a:solidFill>
                      <a:schemeClr val="accent1">
                        <a:lumMod val="20000"/>
                        <a:lumOff val="80000"/>
                      </a:schemeClr>
                    </a:solidFill>
                  </a:tcPr>
                </a:tc>
                <a:extLst>
                  <a:ext uri="{0D108BD9-81ED-4DB2-BD59-A6C34878D82A}">
                    <a16:rowId xmlns="" xmlns:a16="http://schemas.microsoft.com/office/drawing/2014/main" val="10003"/>
                  </a:ext>
                </a:extLst>
              </a:tr>
              <a:tr h="526008">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Times New Roman" pitchFamily="18" charset="0"/>
                          <a:cs typeface="Times New Roman" pitchFamily="18" charset="0"/>
                        </a:rPr>
                        <a:t>In Mar </a:t>
                      </a:r>
                      <a:r>
                        <a:rPr lang="en-US" sz="2000" b="1" baseline="0" dirty="0">
                          <a:solidFill>
                            <a:srgbClr val="C00000"/>
                          </a:solidFill>
                          <a:latin typeface="Times New Roman" pitchFamily="18" charset="0"/>
                          <a:cs typeface="Times New Roman" pitchFamily="18" charset="0"/>
                        </a:rPr>
                        <a:t>2020 (2019-20)</a:t>
                      </a:r>
                      <a:endParaRPr lang="en-US" sz="2000" b="1" dirty="0">
                        <a:solidFill>
                          <a:srgbClr val="C00000"/>
                        </a:solidFill>
                        <a:latin typeface="Times New Roman" pitchFamily="18" charset="0"/>
                        <a:cs typeface="Times New Roman" pitchFamily="18" charset="0"/>
                      </a:endParaRPr>
                    </a:p>
                  </a:txBody>
                  <a:tcPr anchor="c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5260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1"/>
                          </a:solidFill>
                          <a:latin typeface="Times New Roman" pitchFamily="18" charset="0"/>
                          <a:cs typeface="Times New Roman" pitchFamily="18" charset="0"/>
                        </a:rPr>
                        <a:t>12045</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11800</a:t>
                      </a: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a:solidFill>
                            <a:schemeClr val="tx1"/>
                          </a:solidFill>
                          <a:latin typeface="Times New Roman" pitchFamily="18" charset="0"/>
                          <a:cs typeface="Times New Roman" pitchFamily="18" charset="0"/>
                        </a:rPr>
                        <a:t>5299</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5245</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17344</a:t>
                      </a:r>
                    </a:p>
                  </a:txBody>
                  <a:tcPr anchor="ctr">
                    <a:solidFill>
                      <a:schemeClr val="accent1">
                        <a:lumMod val="20000"/>
                        <a:lumOff val="80000"/>
                      </a:schemeClr>
                    </a:solidFill>
                  </a:tcPr>
                </a:tc>
                <a:tc>
                  <a:txBody>
                    <a:bodyPr/>
                    <a:lstStyle/>
                    <a:p>
                      <a:pPr algn="ctr"/>
                      <a:r>
                        <a:rPr lang="en-US" sz="2200" b="1" dirty="0">
                          <a:solidFill>
                            <a:schemeClr val="tx1"/>
                          </a:solidFill>
                          <a:latin typeface="Times New Roman" pitchFamily="18" charset="0"/>
                          <a:cs typeface="Times New Roman" pitchFamily="18" charset="0"/>
                        </a:rPr>
                        <a:t>17045</a:t>
                      </a:r>
                    </a:p>
                  </a:txBody>
                  <a:tcPr anchor="ctr">
                    <a:solidFill>
                      <a:schemeClr val="accent1">
                        <a:lumMod val="20000"/>
                        <a:lumOff val="80000"/>
                      </a:schemeClr>
                    </a:solidFill>
                  </a:tcPr>
                </a:tc>
                <a:extLst>
                  <a:ext uri="{0D108BD9-81ED-4DB2-BD59-A6C34878D82A}">
                    <a16:rowId xmlns="" xmlns:a16="http://schemas.microsoft.com/office/drawing/2014/main" val="10005"/>
                  </a:ext>
                </a:extLst>
              </a:tr>
            </a:tbl>
          </a:graphicData>
        </a:graphic>
      </p:graphicFrame>
      <p:graphicFrame>
        <p:nvGraphicFramePr>
          <p:cNvPr id="11" name="Table 10"/>
          <p:cNvGraphicFramePr>
            <a:graphicFrameLocks noGrp="1"/>
          </p:cNvGraphicFramePr>
          <p:nvPr/>
        </p:nvGraphicFramePr>
        <p:xfrm>
          <a:off x="357158" y="28572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rial Narrow" pitchFamily="34" charset="0"/>
                          <a:cs typeface="Shonar Bangla" pitchFamily="34" charset="0"/>
                        </a:rPr>
                        <a:t>Institutions Covered Under MDM </a:t>
                      </a:r>
                      <a:endParaRPr lang="en-US" sz="2400" dirty="0">
                        <a:latin typeface="Arial Narrow" pitchFamily="34" charset="0"/>
                        <a:cs typeface="Shonar Bangla" pitchFamily="34" charset="0"/>
                      </a:endParaRPr>
                    </a:p>
                  </a:txBody>
                  <a:tcPr>
                    <a:solidFill>
                      <a:srgbClr val="FF0000"/>
                    </a:solidFill>
                  </a:tcPr>
                </a:tc>
                <a:extLst>
                  <a:ext uri="{0D108BD9-81ED-4DB2-BD59-A6C34878D82A}">
                    <a16:rowId xmlns="" xmlns:a16="http://schemas.microsoft.com/office/drawing/2014/main" val="10000"/>
                  </a:ext>
                </a:extLst>
              </a:tr>
            </a:tbl>
          </a:graphicData>
        </a:graphic>
      </p:graphicFrame>
      <p:graphicFrame>
        <p:nvGraphicFramePr>
          <p:cNvPr id="5" name="Table 4"/>
          <p:cNvGraphicFramePr>
            <a:graphicFrameLocks noGrp="1"/>
          </p:cNvGraphicFramePr>
          <p:nvPr/>
        </p:nvGraphicFramePr>
        <p:xfrm>
          <a:off x="374004" y="4857760"/>
          <a:ext cx="8484277" cy="1693566"/>
        </p:xfrm>
        <a:graphic>
          <a:graphicData uri="http://schemas.openxmlformats.org/drawingml/2006/table">
            <a:tbl>
              <a:tblPr firstRow="1" bandRow="1">
                <a:tableStyleId>{5C22544A-7EE6-4342-B048-85BDC9FD1C3A}</a:tableStyleId>
              </a:tblPr>
              <a:tblGrid>
                <a:gridCol w="2983550">
                  <a:extLst>
                    <a:ext uri="{9D8B030D-6E8A-4147-A177-3AD203B41FA5}">
                      <a16:colId xmlns="" xmlns:a16="http://schemas.microsoft.com/office/drawing/2014/main" val="20000"/>
                    </a:ext>
                  </a:extLst>
                </a:gridCol>
                <a:gridCol w="1643074">
                  <a:extLst>
                    <a:ext uri="{9D8B030D-6E8A-4147-A177-3AD203B41FA5}">
                      <a16:colId xmlns="" xmlns:a16="http://schemas.microsoft.com/office/drawing/2014/main" val="20001"/>
                    </a:ext>
                  </a:extLst>
                </a:gridCol>
                <a:gridCol w="1928826">
                  <a:extLst>
                    <a:ext uri="{9D8B030D-6E8A-4147-A177-3AD203B41FA5}">
                      <a16:colId xmlns="" xmlns:a16="http://schemas.microsoft.com/office/drawing/2014/main" val="20002"/>
                    </a:ext>
                  </a:extLst>
                </a:gridCol>
                <a:gridCol w="1928827">
                  <a:extLst>
                    <a:ext uri="{9D8B030D-6E8A-4147-A177-3AD203B41FA5}">
                      <a16:colId xmlns="" xmlns:a16="http://schemas.microsoft.com/office/drawing/2014/main" val="20003"/>
                    </a:ext>
                  </a:extLst>
                </a:gridCol>
              </a:tblGrid>
              <a:tr h="448302">
                <a:tc gridSpan="4">
                  <a:txBody>
                    <a:bodyPr/>
                    <a:lstStyle/>
                    <a:p>
                      <a:pPr algn="ctr"/>
                      <a:r>
                        <a:rPr lang="en-US" sz="2000" dirty="0">
                          <a:latin typeface="Arial Narrow" pitchFamily="34" charset="0"/>
                        </a:rPr>
                        <a:t>Closed Schools</a:t>
                      </a:r>
                    </a:p>
                  </a:txBody>
                  <a:tcPr anchor="ctr">
                    <a:solidFill>
                      <a:srgbClr val="00B0F0"/>
                    </a:solidFill>
                  </a:tcPr>
                </a:tc>
                <a:tc hMerge="1">
                  <a:txBody>
                    <a:bodyPr/>
                    <a:lstStyle/>
                    <a:p>
                      <a:endParaRPr lang="en-US"/>
                    </a:p>
                  </a:txBody>
                  <a:tcPr/>
                </a:tc>
                <a:tc hMerge="1">
                  <a:txBody>
                    <a:bodyPr/>
                    <a:lstStyle/>
                    <a:p>
                      <a:endParaRPr lang="en-US"/>
                    </a:p>
                  </a:txBody>
                  <a:tcPr/>
                </a:tc>
                <a:tc hMerge="1">
                  <a:txBody>
                    <a:bodyPr/>
                    <a:lstStyle/>
                    <a:p>
                      <a:pPr algn="ctr"/>
                      <a:endParaRPr lang="en-US" sz="2000" dirty="0">
                        <a:latin typeface="Arial Narrow" pitchFamily="34" charset="0"/>
                      </a:endParaRPr>
                    </a:p>
                  </a:txBody>
                  <a:tcPr anchor="ctr">
                    <a:solidFill>
                      <a:srgbClr val="00B0F0"/>
                    </a:solidFill>
                  </a:tcPr>
                </a:tc>
                <a:extLst>
                  <a:ext uri="{0D108BD9-81ED-4DB2-BD59-A6C34878D82A}">
                    <a16:rowId xmlns="" xmlns:a16="http://schemas.microsoft.com/office/drawing/2014/main" val="10000"/>
                  </a:ext>
                </a:extLst>
              </a:tr>
              <a:tr h="666144">
                <a:tc>
                  <a:txBody>
                    <a:bodyPr/>
                    <a:lstStyle/>
                    <a:p>
                      <a:pPr algn="ctr"/>
                      <a:r>
                        <a:rPr lang="en-US" dirty="0"/>
                        <a:t>Reasons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Arial Narrow" pitchFamily="34" charset="0"/>
                        </a:rPr>
                        <a:t>Primary</a:t>
                      </a:r>
                    </a:p>
                  </a:txBody>
                  <a:tcPr anchor="ctr"/>
                </a:tc>
                <a:tc>
                  <a:txBody>
                    <a:bodyPr/>
                    <a:lstStyle/>
                    <a:p>
                      <a:pPr algn="ctr"/>
                      <a:r>
                        <a:rPr lang="en-US" dirty="0">
                          <a:latin typeface="Arial Narrow" pitchFamily="34" charset="0"/>
                        </a:rPr>
                        <a:t>Upper Primary</a:t>
                      </a:r>
                    </a:p>
                  </a:txBody>
                  <a:tcPr anchor="ctr"/>
                </a:tc>
                <a:tc>
                  <a:txBody>
                    <a:bodyPr/>
                    <a:lstStyle/>
                    <a:p>
                      <a:pPr algn="ctr"/>
                      <a:r>
                        <a:rPr lang="en-US" dirty="0">
                          <a:latin typeface="Arial Narrow" pitchFamily="34" charset="0"/>
                        </a:rPr>
                        <a:t>Total</a:t>
                      </a:r>
                    </a:p>
                  </a:txBody>
                  <a:tcPr anchor="ctr"/>
                </a:tc>
                <a:extLst>
                  <a:ext uri="{0D108BD9-81ED-4DB2-BD59-A6C34878D82A}">
                    <a16:rowId xmlns="" xmlns:a16="http://schemas.microsoft.com/office/drawing/2014/main" val="10001"/>
                  </a:ext>
                </a:extLst>
              </a:tr>
              <a:tr h="385941">
                <a:tc>
                  <a:txBody>
                    <a:bodyPr/>
                    <a:lstStyle/>
                    <a:p>
                      <a:pPr algn="ctr"/>
                      <a:r>
                        <a:rPr lang="en-US" sz="1600" b="1" dirty="0">
                          <a:latin typeface="Times New Roman" pitchFamily="18" charset="0"/>
                          <a:cs typeface="Times New Roman" pitchFamily="18" charset="0"/>
                        </a:rPr>
                        <a:t>Due to</a:t>
                      </a:r>
                    </a:p>
                    <a:p>
                      <a:pPr algn="ctr"/>
                      <a:r>
                        <a:rPr lang="en-US" sz="1600" b="1" dirty="0">
                          <a:latin typeface="Times New Roman" pitchFamily="18" charset="0"/>
                          <a:cs typeface="Times New Roman" pitchFamily="18" charset="0"/>
                        </a:rPr>
                        <a:t> Zero</a:t>
                      </a:r>
                      <a:r>
                        <a:rPr lang="en-US" sz="1600" b="1" baseline="0" dirty="0">
                          <a:latin typeface="Times New Roman" pitchFamily="18" charset="0"/>
                          <a:cs typeface="Times New Roman" pitchFamily="18" charset="0"/>
                        </a:rPr>
                        <a:t> Enrolment, Merger</a:t>
                      </a:r>
                      <a:endParaRPr lang="en-US" sz="1600" b="1" dirty="0">
                        <a:latin typeface="Times New Roman" pitchFamily="18" charset="0"/>
                        <a:cs typeface="Times New Roman" pitchFamily="18" charset="0"/>
                      </a:endParaRPr>
                    </a:p>
                  </a:txBody>
                  <a:tcPr/>
                </a:tc>
                <a:tc>
                  <a:txBody>
                    <a:bodyPr/>
                    <a:lstStyle/>
                    <a:p>
                      <a:pPr algn="ctr"/>
                      <a:r>
                        <a:rPr lang="en-US" sz="2000" b="1" dirty="0">
                          <a:latin typeface="Times New Roman" pitchFamily="18" charset="0"/>
                          <a:cs typeface="Times New Roman" pitchFamily="18" charset="0"/>
                        </a:rPr>
                        <a:t>245</a:t>
                      </a:r>
                    </a:p>
                  </a:txBody>
                  <a:tcPr anchor="ctr"/>
                </a:tc>
                <a:tc>
                  <a:txBody>
                    <a:bodyPr/>
                    <a:lstStyle/>
                    <a:p>
                      <a:pPr algn="ctr"/>
                      <a:r>
                        <a:rPr lang="en-US" sz="2000" b="1" dirty="0">
                          <a:latin typeface="Times New Roman" pitchFamily="18" charset="0"/>
                          <a:cs typeface="Times New Roman" pitchFamily="18" charset="0"/>
                        </a:rPr>
                        <a:t>54</a:t>
                      </a:r>
                    </a:p>
                  </a:txBody>
                  <a:tcPr anchor="ctr"/>
                </a:tc>
                <a:tc>
                  <a:txBody>
                    <a:bodyPr/>
                    <a:lstStyle/>
                    <a:p>
                      <a:pPr algn="ctr"/>
                      <a:r>
                        <a:rPr lang="en-US" sz="2000" b="1" dirty="0">
                          <a:latin typeface="Times New Roman" pitchFamily="18" charset="0"/>
                          <a:cs typeface="Times New Roman" pitchFamily="18" charset="0"/>
                        </a:rPr>
                        <a:t>299</a:t>
                      </a:r>
                    </a:p>
                  </a:txBody>
                  <a:tcPr anchor="ct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57158" y="785794"/>
          <a:ext cx="8501121" cy="3198302"/>
        </p:xfrm>
        <a:graphic>
          <a:graphicData uri="http://schemas.openxmlformats.org/drawingml/2006/table">
            <a:tbl>
              <a:tblPr firstRow="1" bandRow="1">
                <a:tableStyleId>{5C22544A-7EE6-4342-B048-85BDC9FD1C3A}</a:tableStyleId>
              </a:tblPr>
              <a:tblGrid>
                <a:gridCol w="1143008">
                  <a:extLst>
                    <a:ext uri="{9D8B030D-6E8A-4147-A177-3AD203B41FA5}">
                      <a16:colId xmlns="" xmlns:a16="http://schemas.microsoft.com/office/drawing/2014/main" val="20000"/>
                    </a:ext>
                  </a:extLst>
                </a:gridCol>
                <a:gridCol w="1357322">
                  <a:extLst>
                    <a:ext uri="{9D8B030D-6E8A-4147-A177-3AD203B41FA5}">
                      <a16:colId xmlns="" xmlns:a16="http://schemas.microsoft.com/office/drawing/2014/main" val="20001"/>
                    </a:ext>
                  </a:extLst>
                </a:gridCol>
                <a:gridCol w="1643074">
                  <a:extLst>
                    <a:ext uri="{9D8B030D-6E8A-4147-A177-3AD203B41FA5}">
                      <a16:colId xmlns="" xmlns:a16="http://schemas.microsoft.com/office/drawing/2014/main" val="20002"/>
                    </a:ext>
                  </a:extLst>
                </a:gridCol>
                <a:gridCol w="1357322">
                  <a:extLst>
                    <a:ext uri="{9D8B030D-6E8A-4147-A177-3AD203B41FA5}">
                      <a16:colId xmlns="" xmlns:a16="http://schemas.microsoft.com/office/drawing/2014/main" val="20003"/>
                    </a:ext>
                  </a:extLst>
                </a:gridCol>
                <a:gridCol w="1428760">
                  <a:extLst>
                    <a:ext uri="{9D8B030D-6E8A-4147-A177-3AD203B41FA5}">
                      <a16:colId xmlns="" xmlns:a16="http://schemas.microsoft.com/office/drawing/2014/main" val="20004"/>
                    </a:ext>
                  </a:extLst>
                </a:gridCol>
                <a:gridCol w="1571635">
                  <a:extLst>
                    <a:ext uri="{9D8B030D-6E8A-4147-A177-3AD203B41FA5}">
                      <a16:colId xmlns="" xmlns:a16="http://schemas.microsoft.com/office/drawing/2014/main" val="20005"/>
                    </a:ext>
                  </a:extLst>
                </a:gridCol>
              </a:tblGrid>
              <a:tr h="428628">
                <a:tc gridSpan="3">
                  <a:txBody>
                    <a:bodyPr/>
                    <a:lstStyle/>
                    <a:p>
                      <a:pPr algn="ctr"/>
                      <a:r>
                        <a:rPr lang="en-US" sz="2000" dirty="0">
                          <a:solidFill>
                            <a:schemeClr val="bg1"/>
                          </a:solidFill>
                          <a:latin typeface="Cambria" pitchFamily="18" charset="0"/>
                        </a:rPr>
                        <a:t>Primary</a:t>
                      </a:r>
                      <a:endParaRPr lang="en-US" sz="1200" dirty="0">
                        <a:solidFill>
                          <a:schemeClr val="bg1"/>
                        </a:solidFill>
                        <a:latin typeface="Cambria" pitchFamily="18" charset="0"/>
                      </a:endParaRPr>
                    </a:p>
                  </a:txBody>
                  <a:tcPr anchor="ctr">
                    <a:solidFill>
                      <a:srgbClr val="92D050"/>
                    </a:solidFill>
                  </a:tcPr>
                </a:tc>
                <a:tc hMerge="1">
                  <a:txBody>
                    <a:bodyPr/>
                    <a:lstStyle/>
                    <a:p>
                      <a:endParaRPr lang="en-US"/>
                    </a:p>
                  </a:txBody>
                  <a:tcPr/>
                </a:tc>
                <a:tc hMerge="1">
                  <a:txBody>
                    <a:bodyPr/>
                    <a:lstStyle/>
                    <a:p>
                      <a:endParaRPr lang="en-US"/>
                    </a:p>
                  </a:txBody>
                  <a:tcPr/>
                </a:tc>
                <a:tc gridSpan="3">
                  <a:txBody>
                    <a:bodyPr/>
                    <a:lstStyle/>
                    <a:p>
                      <a:pPr algn="ctr"/>
                      <a:r>
                        <a:rPr lang="en-US" sz="2000" dirty="0">
                          <a:solidFill>
                            <a:schemeClr val="bg1"/>
                          </a:solidFill>
                          <a:latin typeface="Cambria" pitchFamily="18" charset="0"/>
                        </a:rPr>
                        <a:t>Upper Primary </a:t>
                      </a:r>
                      <a:endParaRPr lang="en-US" sz="1200" dirty="0">
                        <a:solidFill>
                          <a:schemeClr val="bg1"/>
                        </a:solidFill>
                        <a:latin typeface="Cambria" pitchFamily="18" charset="0"/>
                      </a:endParaRPr>
                    </a:p>
                  </a:txBody>
                  <a:tcPr anchor="ctr">
                    <a:solidFill>
                      <a:srgbClr val="92D050"/>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798394">
                <a:tc>
                  <a:txBody>
                    <a:bodyPr/>
                    <a:lstStyle/>
                    <a:p>
                      <a:pPr algn="ctr"/>
                      <a:r>
                        <a:rPr lang="en-US" sz="2000" b="1" dirty="0">
                          <a:solidFill>
                            <a:schemeClr val="bg1"/>
                          </a:solidFill>
                          <a:latin typeface="Arial Narrow" pitchFamily="34" charset="0"/>
                        </a:rPr>
                        <a:t>PAB Approval</a:t>
                      </a:r>
                    </a:p>
                  </a:txBody>
                  <a:tcPr anchor="ctr">
                    <a:solidFill>
                      <a:srgbClr val="00B0F0"/>
                    </a:solidFill>
                  </a:tcPr>
                </a:tc>
                <a:tc>
                  <a:txBody>
                    <a:bodyPr/>
                    <a:lstStyle/>
                    <a:p>
                      <a:pPr algn="ctr"/>
                      <a:r>
                        <a:rPr lang="en-US" sz="2000" b="1" baseline="0" dirty="0">
                          <a:solidFill>
                            <a:schemeClr val="bg1"/>
                          </a:solidFill>
                          <a:latin typeface="Arial Narrow" pitchFamily="34" charset="0"/>
                        </a:rPr>
                        <a:t>Enrollment</a:t>
                      </a:r>
                    </a:p>
                  </a:txBody>
                  <a:tcPr anchor="ctr">
                    <a:solidFill>
                      <a:srgbClr val="00B0F0"/>
                    </a:solidFill>
                  </a:tcPr>
                </a:tc>
                <a:tc>
                  <a:txBody>
                    <a:bodyPr/>
                    <a:lstStyle/>
                    <a:p>
                      <a:pPr algn="ctr"/>
                      <a:r>
                        <a:rPr lang="en-US" sz="2000" b="1" dirty="0">
                          <a:solidFill>
                            <a:schemeClr val="bg1"/>
                          </a:solidFill>
                          <a:latin typeface="Arial Narrow" pitchFamily="34" charset="0"/>
                        </a:rPr>
                        <a:t>Beneficiaries</a:t>
                      </a:r>
                    </a:p>
                  </a:txBody>
                  <a:tcPr anchor="ctr">
                    <a:solidFill>
                      <a:srgbClr val="00B0F0"/>
                    </a:solidFill>
                  </a:tcPr>
                </a:tc>
                <a:tc>
                  <a:txBody>
                    <a:bodyPr/>
                    <a:lstStyle/>
                    <a:p>
                      <a:pPr algn="ctr"/>
                      <a:r>
                        <a:rPr lang="en-US" sz="2000" b="1" dirty="0">
                          <a:solidFill>
                            <a:schemeClr val="bg1"/>
                          </a:solidFill>
                          <a:latin typeface="Arial Narrow" pitchFamily="34" charset="0"/>
                        </a:rPr>
                        <a:t>PAB Approval</a:t>
                      </a:r>
                    </a:p>
                  </a:txBody>
                  <a:tcPr anchor="ctr">
                    <a:solidFill>
                      <a:srgbClr val="00B0F0"/>
                    </a:solidFill>
                  </a:tcPr>
                </a:tc>
                <a:tc>
                  <a:txBody>
                    <a:bodyPr/>
                    <a:lstStyle/>
                    <a:p>
                      <a:pPr algn="ctr"/>
                      <a:r>
                        <a:rPr lang="en-US" sz="2000" b="1" baseline="0" dirty="0">
                          <a:solidFill>
                            <a:schemeClr val="bg1"/>
                          </a:solidFill>
                          <a:latin typeface="Arial Narrow" pitchFamily="34" charset="0"/>
                        </a:rPr>
                        <a:t>Enrollment</a:t>
                      </a:r>
                    </a:p>
                  </a:txBody>
                  <a:tcPr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olidFill>
                            <a:schemeClr val="bg1"/>
                          </a:solidFill>
                          <a:latin typeface="Arial Narrow" pitchFamily="34" charset="0"/>
                        </a:rPr>
                        <a:t>Average Beneficiaries</a:t>
                      </a:r>
                      <a:endParaRPr lang="en-US" sz="2000" b="1" dirty="0">
                        <a:solidFill>
                          <a:schemeClr val="bg1"/>
                        </a:solidFill>
                        <a:latin typeface="Arial Narrow" pitchFamily="34" charset="0"/>
                      </a:endParaRPr>
                    </a:p>
                  </a:txBody>
                  <a:tcPr anchor="ctr">
                    <a:solidFill>
                      <a:srgbClr val="00B0F0"/>
                    </a:solidFill>
                  </a:tcPr>
                </a:tc>
                <a:extLst>
                  <a:ext uri="{0D108BD9-81ED-4DB2-BD59-A6C34878D82A}">
                    <a16:rowId xmlns="" xmlns:a16="http://schemas.microsoft.com/office/drawing/2014/main" val="10001"/>
                  </a:ext>
                </a:extLst>
              </a:tr>
              <a:tr h="343635">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Times New Roman" pitchFamily="18" charset="0"/>
                          <a:cs typeface="Times New Roman" pitchFamily="18" charset="0"/>
                        </a:rPr>
                        <a:t>Apr 2019-Dec 2019 (2019-20)</a:t>
                      </a:r>
                    </a:p>
                  </a:txBody>
                  <a:tcPr anchor="ctr">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6038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itchFamily="18" charset="0"/>
                          <a:cs typeface="Times New Roman" pitchFamily="18" charset="0"/>
                        </a:rPr>
                        <a:t>347250</a:t>
                      </a:r>
                    </a:p>
                  </a:txBody>
                  <a:tcPr anchor="ctr"/>
                </a:tc>
                <a:tc>
                  <a:txBody>
                    <a:bodyPr/>
                    <a:lstStyle/>
                    <a:p>
                      <a:pPr algn="ctr"/>
                      <a:r>
                        <a:rPr lang="en-US" sz="2000" b="1" dirty="0">
                          <a:solidFill>
                            <a:schemeClr val="tx1"/>
                          </a:solidFill>
                          <a:latin typeface="Times New Roman" pitchFamily="18" charset="0"/>
                          <a:cs typeface="Times New Roman" pitchFamily="18" charset="0"/>
                        </a:rPr>
                        <a:t>404890</a:t>
                      </a:r>
                    </a:p>
                  </a:txBody>
                  <a:tcPr anchor="ctr"/>
                </a:tc>
                <a:tc>
                  <a:txBody>
                    <a:bodyPr/>
                    <a:lstStyle/>
                    <a:p>
                      <a:pPr algn="ctr"/>
                      <a:r>
                        <a:rPr lang="en-US" sz="2000" b="1" dirty="0">
                          <a:solidFill>
                            <a:schemeClr val="tx1"/>
                          </a:solidFill>
                          <a:latin typeface="Times New Roman" pitchFamily="18" charset="0"/>
                          <a:cs typeface="Times New Roman" pitchFamily="18" charset="0"/>
                        </a:rPr>
                        <a:t>328421</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itchFamily="18" charset="0"/>
                          <a:cs typeface="Times New Roman" pitchFamily="18" charset="0"/>
                        </a:rPr>
                        <a:t>247982</a:t>
                      </a:r>
                    </a:p>
                  </a:txBody>
                  <a:tcPr anchor="ctr"/>
                </a:tc>
                <a:tc>
                  <a:txBody>
                    <a:bodyPr/>
                    <a:lstStyle/>
                    <a:p>
                      <a:pPr algn="ctr"/>
                      <a:r>
                        <a:rPr lang="en-US" sz="2000" b="1" dirty="0">
                          <a:solidFill>
                            <a:schemeClr val="tx1"/>
                          </a:solidFill>
                          <a:latin typeface="Times New Roman" pitchFamily="18" charset="0"/>
                          <a:cs typeface="Times New Roman" pitchFamily="18" charset="0"/>
                        </a:rPr>
                        <a:t>284416</a:t>
                      </a:r>
                    </a:p>
                  </a:txBody>
                  <a:tcPr anchor="ctr"/>
                </a:tc>
                <a:tc>
                  <a:txBody>
                    <a:bodyPr/>
                    <a:lstStyle/>
                    <a:p>
                      <a:pPr algn="ctr"/>
                      <a:r>
                        <a:rPr lang="en-US" sz="2000" b="1" dirty="0">
                          <a:solidFill>
                            <a:schemeClr val="tx1"/>
                          </a:solidFill>
                          <a:latin typeface="Times New Roman" pitchFamily="18" charset="0"/>
                          <a:cs typeface="Times New Roman" pitchFamily="18" charset="0"/>
                        </a:rPr>
                        <a:t>229322</a:t>
                      </a:r>
                    </a:p>
                  </a:txBody>
                  <a:tcPr anchor="ctr"/>
                </a:tc>
                <a:extLst>
                  <a:ext uri="{0D108BD9-81ED-4DB2-BD59-A6C34878D82A}">
                    <a16:rowId xmlns="" xmlns:a16="http://schemas.microsoft.com/office/drawing/2014/main" val="10003"/>
                  </a:ext>
                </a:extLst>
              </a:tr>
              <a:tr h="343638">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Times New Roman" pitchFamily="18" charset="0"/>
                          <a:cs typeface="Times New Roman" pitchFamily="18" charset="0"/>
                        </a:rPr>
                        <a:t>Apr 2019- Mar 2020 (2019-20)</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5749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itchFamily="18" charset="0"/>
                          <a:cs typeface="Times New Roman" pitchFamily="18" charset="0"/>
                        </a:rPr>
                        <a:t>347250</a:t>
                      </a:r>
                    </a:p>
                  </a:txBody>
                  <a:tcPr anchor="ctr"/>
                </a:tc>
                <a:tc>
                  <a:txBody>
                    <a:bodyPr/>
                    <a:lstStyle/>
                    <a:p>
                      <a:pPr algn="ctr"/>
                      <a:r>
                        <a:rPr lang="en-US" sz="2000" b="1" dirty="0">
                          <a:solidFill>
                            <a:schemeClr val="tx1"/>
                          </a:solidFill>
                          <a:latin typeface="Times New Roman" pitchFamily="18" charset="0"/>
                          <a:cs typeface="Times New Roman" pitchFamily="18" charset="0"/>
                        </a:rPr>
                        <a:t>405009</a:t>
                      </a:r>
                    </a:p>
                  </a:txBody>
                  <a:tcPr anchor="ctr"/>
                </a:tc>
                <a:tc>
                  <a:txBody>
                    <a:bodyPr/>
                    <a:lstStyle/>
                    <a:p>
                      <a:pPr algn="ctr"/>
                      <a:r>
                        <a:rPr lang="en-US" sz="2000" b="1" dirty="0">
                          <a:solidFill>
                            <a:schemeClr val="tx1"/>
                          </a:solidFill>
                          <a:latin typeface="Times New Roman" pitchFamily="18" charset="0"/>
                          <a:cs typeface="Times New Roman" pitchFamily="18" charset="0"/>
                        </a:rPr>
                        <a:t>329286</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Times New Roman" pitchFamily="18" charset="0"/>
                          <a:cs typeface="Times New Roman" pitchFamily="18" charset="0"/>
                        </a:rPr>
                        <a:t>247982</a:t>
                      </a:r>
                    </a:p>
                  </a:txBody>
                  <a:tcPr anchor="ctr"/>
                </a:tc>
                <a:tc>
                  <a:txBody>
                    <a:bodyPr/>
                    <a:lstStyle/>
                    <a:p>
                      <a:pPr algn="ctr"/>
                      <a:r>
                        <a:rPr lang="en-US" sz="2000" b="1" dirty="0">
                          <a:solidFill>
                            <a:schemeClr val="tx1"/>
                          </a:solidFill>
                          <a:latin typeface="Times New Roman" pitchFamily="18" charset="0"/>
                          <a:cs typeface="Times New Roman" pitchFamily="18" charset="0"/>
                        </a:rPr>
                        <a:t>284428</a:t>
                      </a:r>
                    </a:p>
                  </a:txBody>
                  <a:tcPr anchor="ctr"/>
                </a:tc>
                <a:tc>
                  <a:txBody>
                    <a:bodyPr/>
                    <a:lstStyle/>
                    <a:p>
                      <a:pPr algn="ctr"/>
                      <a:r>
                        <a:rPr lang="en-US" sz="2000" b="1" dirty="0">
                          <a:solidFill>
                            <a:schemeClr val="tx1"/>
                          </a:solidFill>
                          <a:latin typeface="Times New Roman" pitchFamily="18" charset="0"/>
                          <a:cs typeface="Times New Roman" pitchFamily="18" charset="0"/>
                        </a:rPr>
                        <a:t>232114</a:t>
                      </a:r>
                    </a:p>
                  </a:txBody>
                  <a:tcPr anchor="ctr"/>
                </a:tc>
                <a:extLst>
                  <a:ext uri="{0D108BD9-81ED-4DB2-BD59-A6C34878D82A}">
                    <a16:rowId xmlns="" xmlns:a16="http://schemas.microsoft.com/office/drawing/2014/main" val="10005"/>
                  </a:ext>
                </a:extLst>
              </a:tr>
            </a:tbl>
          </a:graphicData>
        </a:graphic>
      </p:graphicFrame>
      <p:graphicFrame>
        <p:nvGraphicFramePr>
          <p:cNvPr id="13" name="Table 12"/>
          <p:cNvGraphicFramePr>
            <a:graphicFrameLocks noGrp="1"/>
          </p:cNvGraphicFramePr>
          <p:nvPr/>
        </p:nvGraphicFramePr>
        <p:xfrm>
          <a:off x="357158" y="28572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rial Narrow" pitchFamily="34" charset="0"/>
                          <a:cs typeface="Shonar Bangla" pitchFamily="34" charset="0"/>
                        </a:rPr>
                        <a:t>Enrollment &amp; Beneficiaries under MDM </a:t>
                      </a:r>
                      <a:endParaRPr lang="en-US" sz="2400" dirty="0">
                        <a:latin typeface="Arial Narrow" pitchFamily="34" charset="0"/>
                        <a:cs typeface="Shonar Bangla" pitchFamily="34" charset="0"/>
                      </a:endParaRPr>
                    </a:p>
                  </a:txBody>
                  <a:tcPr>
                    <a:solidFill>
                      <a:srgbClr val="FF0000"/>
                    </a:solidFill>
                  </a:tcPr>
                </a:tc>
                <a:extLst>
                  <a:ext uri="{0D108BD9-81ED-4DB2-BD59-A6C34878D82A}">
                    <a16:rowId xmlns="" xmlns:a16="http://schemas.microsoft.com/office/drawing/2014/main" val="10000"/>
                  </a:ext>
                </a:extLst>
              </a:tr>
            </a:tbl>
          </a:graphicData>
        </a:graphic>
      </p:graphicFrame>
      <p:grpSp>
        <p:nvGrpSpPr>
          <p:cNvPr id="2" name="Group 4"/>
          <p:cNvGrpSpPr/>
          <p:nvPr/>
        </p:nvGrpSpPr>
        <p:grpSpPr>
          <a:xfrm>
            <a:off x="387652" y="4071942"/>
            <a:ext cx="8470628" cy="2500330"/>
            <a:chOff x="420222" y="3841861"/>
            <a:chExt cx="8182527" cy="2361424"/>
          </a:xfrm>
        </p:grpSpPr>
        <p:pic>
          <p:nvPicPr>
            <p:cNvPr id="6" name="Picture 5" descr="DSC00261.JPG"/>
            <p:cNvPicPr>
              <a:picLocks noChangeAspect="1"/>
            </p:cNvPicPr>
            <p:nvPr/>
          </p:nvPicPr>
          <p:blipFill>
            <a:blip r:embed="rId3"/>
            <a:stretch>
              <a:fillRect/>
            </a:stretch>
          </p:blipFill>
          <p:spPr>
            <a:xfrm>
              <a:off x="420222" y="3841861"/>
              <a:ext cx="2674738" cy="2361424"/>
            </a:xfrm>
            <a:prstGeom prst="rect">
              <a:avLst/>
            </a:prstGeom>
          </p:spPr>
        </p:pic>
        <p:pic>
          <p:nvPicPr>
            <p:cNvPr id="7" name="Picture 6" descr="DSC02149.JPG"/>
            <p:cNvPicPr>
              <a:picLocks noChangeAspect="1"/>
            </p:cNvPicPr>
            <p:nvPr/>
          </p:nvPicPr>
          <p:blipFill>
            <a:blip r:embed="rId4" cstate="print"/>
            <a:stretch>
              <a:fillRect/>
            </a:stretch>
          </p:blipFill>
          <p:spPr>
            <a:xfrm>
              <a:off x="5983166" y="3841861"/>
              <a:ext cx="2619583" cy="2361424"/>
            </a:xfrm>
            <a:prstGeom prst="rect">
              <a:avLst/>
            </a:prstGeom>
          </p:spPr>
        </p:pic>
        <p:pic>
          <p:nvPicPr>
            <p:cNvPr id="8" name="Picture 7" descr="IMG-20160316-WA0024.jpg"/>
            <p:cNvPicPr>
              <a:picLocks noChangeAspect="1"/>
            </p:cNvPicPr>
            <p:nvPr/>
          </p:nvPicPr>
          <p:blipFill>
            <a:blip r:embed="rId5"/>
            <a:stretch>
              <a:fillRect/>
            </a:stretch>
          </p:blipFill>
          <p:spPr>
            <a:xfrm>
              <a:off x="3159006" y="3841861"/>
              <a:ext cx="2786082" cy="2361424"/>
            </a:xfrm>
            <a:prstGeom prst="rect">
              <a:avLst/>
            </a:prstGeom>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57158" y="785794"/>
          <a:ext cx="8501121" cy="5072096"/>
        </p:xfrm>
        <a:graphic>
          <a:graphicData uri="http://schemas.openxmlformats.org/drawingml/2006/table">
            <a:tbl>
              <a:tblPr firstRow="1" bandRow="1">
                <a:noFill/>
                <a:tableStyleId>{5C22544A-7EE6-4342-B048-85BDC9FD1C3A}</a:tableStyleId>
              </a:tblPr>
              <a:tblGrid>
                <a:gridCol w="1371147">
                  <a:extLst>
                    <a:ext uri="{9D8B030D-6E8A-4147-A177-3AD203B41FA5}">
                      <a16:colId xmlns="" xmlns:a16="http://schemas.microsoft.com/office/drawing/2014/main" val="20000"/>
                    </a:ext>
                  </a:extLst>
                </a:gridCol>
                <a:gridCol w="2330953">
                  <a:extLst>
                    <a:ext uri="{9D8B030D-6E8A-4147-A177-3AD203B41FA5}">
                      <a16:colId xmlns="" xmlns:a16="http://schemas.microsoft.com/office/drawing/2014/main" val="20001"/>
                    </a:ext>
                  </a:extLst>
                </a:gridCol>
                <a:gridCol w="2468068">
                  <a:extLst>
                    <a:ext uri="{9D8B030D-6E8A-4147-A177-3AD203B41FA5}">
                      <a16:colId xmlns="" xmlns:a16="http://schemas.microsoft.com/office/drawing/2014/main" val="20002"/>
                    </a:ext>
                  </a:extLst>
                </a:gridCol>
                <a:gridCol w="2330953">
                  <a:extLst>
                    <a:ext uri="{9D8B030D-6E8A-4147-A177-3AD203B41FA5}">
                      <a16:colId xmlns="" xmlns:a16="http://schemas.microsoft.com/office/drawing/2014/main" val="20003"/>
                    </a:ext>
                  </a:extLst>
                </a:gridCol>
              </a:tblGrid>
              <a:tr h="942785">
                <a:tc>
                  <a:txBody>
                    <a:bodyPr/>
                    <a:lstStyle/>
                    <a:p>
                      <a:pPr algn="ctr"/>
                      <a:r>
                        <a:rPr lang="en-US" sz="1800" dirty="0">
                          <a:latin typeface="Times New Roman" pitchFamily="18" charset="0"/>
                          <a:cs typeface="Times New Roman" pitchFamily="18" charset="0"/>
                        </a:rPr>
                        <a:t>Level</a:t>
                      </a:r>
                    </a:p>
                  </a:txBody>
                  <a:tcPr anchor="ctr">
                    <a:solidFill>
                      <a:srgbClr val="00B0F0"/>
                    </a:solidFill>
                  </a:tcPr>
                </a:tc>
                <a:tc>
                  <a:txBody>
                    <a:bodyPr/>
                    <a:lstStyle/>
                    <a:p>
                      <a:pPr algn="ctr"/>
                      <a:r>
                        <a:rPr lang="en-US" sz="1800" dirty="0">
                          <a:latin typeface="Times New Roman" pitchFamily="18" charset="0"/>
                          <a:cs typeface="Times New Roman" pitchFamily="18" charset="0"/>
                        </a:rPr>
                        <a:t>Gross Allocation by GOI </a:t>
                      </a:r>
                    </a:p>
                    <a:p>
                      <a:pPr algn="ctr"/>
                      <a:r>
                        <a:rPr lang="en-US" sz="1800" dirty="0">
                          <a:latin typeface="Times New Roman" pitchFamily="18" charset="0"/>
                          <a:cs typeface="Times New Roman" pitchFamily="18" charset="0"/>
                        </a:rPr>
                        <a:t>(Annually)</a:t>
                      </a:r>
                    </a:p>
                  </a:txBody>
                  <a:tcPr anchor="ctr">
                    <a:solidFill>
                      <a:srgbClr val="00B0F0"/>
                    </a:solidFill>
                  </a:tcPr>
                </a:tc>
                <a:tc>
                  <a:txBody>
                    <a:bodyPr/>
                    <a:lstStyle/>
                    <a:p>
                      <a:pPr algn="ctr"/>
                      <a:r>
                        <a:rPr lang="en-US" sz="1800" dirty="0">
                          <a:latin typeface="Times New Roman" pitchFamily="18" charset="0"/>
                          <a:cs typeface="Times New Roman" pitchFamily="18" charset="0"/>
                        </a:rPr>
                        <a:t>Lifting by DSOs</a:t>
                      </a:r>
                      <a:r>
                        <a:rPr lang="en-US" sz="1800" baseline="0" dirty="0">
                          <a:latin typeface="Times New Roman" pitchFamily="18" charset="0"/>
                          <a:cs typeface="Times New Roman" pitchFamily="18" charset="0"/>
                        </a:rPr>
                        <a:t> from FCI</a:t>
                      </a:r>
                      <a:endParaRPr lang="en-US" sz="1800" dirty="0">
                        <a:latin typeface="Times New Roman" pitchFamily="18" charset="0"/>
                        <a:cs typeface="Times New Roman" pitchFamily="18" charset="0"/>
                      </a:endParaRPr>
                    </a:p>
                  </a:txBody>
                  <a:tcPr anchor="ctr">
                    <a:solidFill>
                      <a:srgbClr val="00B0F0"/>
                    </a:solidFill>
                  </a:tcPr>
                </a:tc>
                <a:tc>
                  <a:txBody>
                    <a:bodyPr/>
                    <a:lstStyle/>
                    <a:p>
                      <a:pPr algn="ctr"/>
                      <a:r>
                        <a:rPr lang="en-US" sz="1800" dirty="0">
                          <a:latin typeface="Times New Roman" pitchFamily="18" charset="0"/>
                          <a:cs typeface="Times New Roman" pitchFamily="18" charset="0"/>
                        </a:rPr>
                        <a:t>Released by DSOs to Schools</a:t>
                      </a:r>
                    </a:p>
                  </a:txBody>
                  <a:tcPr anchor="ctr">
                    <a:solidFill>
                      <a:srgbClr val="00B0F0"/>
                    </a:solidFill>
                  </a:tcPr>
                </a:tc>
                <a:extLst>
                  <a:ext uri="{0D108BD9-81ED-4DB2-BD59-A6C34878D82A}">
                    <a16:rowId xmlns="" xmlns:a16="http://schemas.microsoft.com/office/drawing/2014/main" val="10000"/>
                  </a:ext>
                </a:extLst>
              </a:tr>
              <a:tr h="442939">
                <a:tc gridSpan="4">
                  <a:txBody>
                    <a:bodyPr/>
                    <a:lstStyle/>
                    <a:p>
                      <a:pPr algn="ctr"/>
                      <a:r>
                        <a:rPr lang="en-US" sz="1800" b="1" baseline="0" dirty="0">
                          <a:solidFill>
                            <a:srgbClr val="C00000"/>
                          </a:solidFill>
                          <a:latin typeface="Times New Roman" pitchFamily="18" charset="0"/>
                          <a:cs typeface="Times New Roman" pitchFamily="18" charset="0"/>
                        </a:rPr>
                        <a:t>2019-20 (</a:t>
                      </a:r>
                      <a:r>
                        <a:rPr lang="en-US" sz="1800" b="1" dirty="0">
                          <a:solidFill>
                            <a:srgbClr val="C00000"/>
                          </a:solidFill>
                          <a:latin typeface="Times New Roman" pitchFamily="18" charset="0"/>
                          <a:cs typeface="Times New Roman" pitchFamily="18" charset="0"/>
                        </a:rPr>
                        <a:t>Apr 2019-Dec 2019)</a:t>
                      </a:r>
                    </a:p>
                  </a:txBody>
                  <a:tcPr anchor="ctr"/>
                </a:tc>
                <a:tc hMerge="1">
                  <a:txBody>
                    <a:bodyPr/>
                    <a:lstStyle/>
                    <a:p>
                      <a:pPr algn="ctr" fontAlgn="b"/>
                      <a:endParaRPr lang="en-US" sz="2000" b="1" i="0" u="none" strike="noStrike" dirty="0">
                        <a:solidFill>
                          <a:schemeClr val="tx1"/>
                        </a:solidFill>
                        <a:latin typeface="Times New Roman" pitchFamily="18" charset="0"/>
                        <a:cs typeface="Times New Roman" pitchFamily="18" charset="0"/>
                      </a:endParaRPr>
                    </a:p>
                  </a:txBody>
                  <a:tcPr marL="9525" marR="9525" marT="9525" marB="0" anchor="ctr"/>
                </a:tc>
                <a:tc hMerge="1">
                  <a:txBody>
                    <a:bodyPr/>
                    <a:lstStyle/>
                    <a:p>
                      <a:pPr algn="ctr" fontAlgn="ctr"/>
                      <a:endParaRPr lang="en-US" sz="2000" b="1" i="0" u="none" strike="noStrike" dirty="0">
                        <a:solidFill>
                          <a:srgbClr val="000000"/>
                        </a:solidFill>
                        <a:latin typeface="Times New Roman" pitchFamily="18" charset="0"/>
                        <a:cs typeface="Times New Roman" pitchFamily="18" charset="0"/>
                      </a:endParaRPr>
                    </a:p>
                  </a:txBody>
                  <a:tcPr marL="9525" marR="9525" marT="9525" marB="0" anchor="ctr"/>
                </a:tc>
                <a:tc hMerge="1">
                  <a:txBody>
                    <a:bodyPr/>
                    <a:lstStyle/>
                    <a:p>
                      <a:pPr algn="ctr" fontAlgn="ctr"/>
                      <a:endParaRPr lang="en-US" sz="2000" b="1" i="0" u="none" strike="noStrike" dirty="0">
                        <a:solidFill>
                          <a:srgbClr val="000000"/>
                        </a:solidFill>
                        <a:latin typeface="Times New Roman" pitchFamily="18" charset="0"/>
                        <a:cs typeface="Times New Roman" pitchFamily="18" charset="0"/>
                      </a:endParaRPr>
                    </a:p>
                  </a:txBody>
                  <a:tcPr marL="9525" marR="9525" marT="9525" marB="0" anchor="ctr"/>
                </a:tc>
                <a:extLst>
                  <a:ext uri="{0D108BD9-81ED-4DB2-BD59-A6C34878D82A}">
                    <a16:rowId xmlns="" xmlns:a16="http://schemas.microsoft.com/office/drawing/2014/main" val="10001"/>
                  </a:ext>
                </a:extLst>
              </a:tr>
              <a:tr h="540235">
                <a:tc>
                  <a:txBody>
                    <a:bodyPr/>
                    <a:lstStyle/>
                    <a:p>
                      <a:pPr algn="ctr"/>
                      <a:r>
                        <a:rPr lang="en-US" sz="2000" b="1" dirty="0">
                          <a:solidFill>
                            <a:schemeClr val="tx2"/>
                          </a:solidFill>
                          <a:latin typeface="Times New Roman" pitchFamily="18" charset="0"/>
                          <a:cs typeface="Times New Roman" pitchFamily="18" charset="0"/>
                        </a:rPr>
                        <a:t>PS</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8184.12</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6504.51</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6100.18</a:t>
                      </a:r>
                    </a:p>
                  </a:txBody>
                  <a:tcPr marL="68580" marR="68580" marT="0" marB="0" anchor="ctr"/>
                </a:tc>
                <a:extLst>
                  <a:ext uri="{0D108BD9-81ED-4DB2-BD59-A6C34878D82A}">
                    <a16:rowId xmlns="" xmlns:a16="http://schemas.microsoft.com/office/drawing/2014/main" val="10002"/>
                  </a:ext>
                </a:extLst>
              </a:tr>
              <a:tr h="540235">
                <a:tc>
                  <a:txBody>
                    <a:bodyPr/>
                    <a:lstStyle/>
                    <a:p>
                      <a:pPr algn="ctr"/>
                      <a:r>
                        <a:rPr lang="en-US" sz="2000" b="1" dirty="0">
                          <a:solidFill>
                            <a:schemeClr val="tx2"/>
                          </a:solidFill>
                          <a:latin typeface="Times New Roman" pitchFamily="18" charset="0"/>
                          <a:cs typeface="Times New Roman" pitchFamily="18" charset="0"/>
                        </a:rPr>
                        <a:t>UPS</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8772.45</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7005.66</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6380.59</a:t>
                      </a:r>
                    </a:p>
                  </a:txBody>
                  <a:tcPr marL="68580" marR="68580" marT="0" marB="0" anchor="ctr"/>
                </a:tc>
                <a:extLst>
                  <a:ext uri="{0D108BD9-81ED-4DB2-BD59-A6C34878D82A}">
                    <a16:rowId xmlns="" xmlns:a16="http://schemas.microsoft.com/office/drawing/2014/main" val="10003"/>
                  </a:ext>
                </a:extLst>
              </a:tr>
              <a:tr h="540235">
                <a:tc>
                  <a:txBody>
                    <a:bodyPr/>
                    <a:lstStyle/>
                    <a:p>
                      <a:pPr algn="ctr"/>
                      <a:r>
                        <a:rPr lang="en-US" sz="2000" b="1" dirty="0">
                          <a:solidFill>
                            <a:schemeClr val="tx2"/>
                          </a:solidFill>
                          <a:latin typeface="Times New Roman" pitchFamily="18" charset="0"/>
                          <a:cs typeface="Times New Roman" pitchFamily="18" charset="0"/>
                        </a:rPr>
                        <a:t>Total</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16956.57</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13510.17</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12480.76</a:t>
                      </a:r>
                    </a:p>
                  </a:txBody>
                  <a:tcPr marL="68580" marR="68580" marT="0" marB="0" anchor="ctr"/>
                </a:tc>
                <a:extLst>
                  <a:ext uri="{0D108BD9-81ED-4DB2-BD59-A6C34878D82A}">
                    <a16:rowId xmlns="" xmlns:a16="http://schemas.microsoft.com/office/drawing/2014/main" val="10004"/>
                  </a:ext>
                </a:extLst>
              </a:tr>
              <a:tr h="444962">
                <a:tc gridSpan="4">
                  <a:txBody>
                    <a:bodyPr/>
                    <a:lstStyle/>
                    <a:p>
                      <a:pPr algn="ctr"/>
                      <a:r>
                        <a:rPr lang="en-US" sz="1800" b="1" baseline="0" dirty="0">
                          <a:solidFill>
                            <a:srgbClr val="C00000"/>
                          </a:solidFill>
                          <a:latin typeface="Times New Roman" pitchFamily="18" charset="0"/>
                          <a:cs typeface="Times New Roman" pitchFamily="18" charset="0"/>
                        </a:rPr>
                        <a:t>2019-20 (</a:t>
                      </a:r>
                      <a:r>
                        <a:rPr lang="en-US" sz="1800" b="1" dirty="0">
                          <a:solidFill>
                            <a:srgbClr val="C00000"/>
                          </a:solidFill>
                          <a:latin typeface="Times New Roman" pitchFamily="18" charset="0"/>
                          <a:cs typeface="Times New Roman" pitchFamily="18" charset="0"/>
                        </a:rPr>
                        <a:t>Apr 2019-Mar 2020)</a:t>
                      </a:r>
                    </a:p>
                  </a:txBody>
                  <a:tcPr anchor="ctr"/>
                </a:tc>
                <a:tc hMerge="1">
                  <a:txBody>
                    <a:bodyPr/>
                    <a:lstStyle/>
                    <a:p>
                      <a:pPr algn="ctr" fontAlgn="b"/>
                      <a:endParaRPr lang="en-US" sz="2000" b="1" i="0" u="none" strike="noStrike" dirty="0">
                        <a:solidFill>
                          <a:schemeClr val="tx1"/>
                        </a:solidFill>
                        <a:latin typeface="Times New Roman" pitchFamily="18" charset="0"/>
                        <a:cs typeface="Times New Roman" pitchFamily="18" charset="0"/>
                      </a:endParaRPr>
                    </a:p>
                  </a:txBody>
                  <a:tcPr marL="9525" marR="9525" marT="9525" marB="0" anchor="ctr"/>
                </a:tc>
                <a:tc hMerge="1">
                  <a:txBody>
                    <a:bodyPr/>
                    <a:lstStyle/>
                    <a:p>
                      <a:pPr algn="ctr" fontAlgn="ctr"/>
                      <a:endParaRPr lang="en-US" sz="2000" b="1" i="0" u="none" strike="noStrike" dirty="0">
                        <a:solidFill>
                          <a:srgbClr val="000000"/>
                        </a:solidFill>
                        <a:latin typeface="Times New Roman" pitchFamily="18" charset="0"/>
                        <a:cs typeface="Times New Roman" pitchFamily="18" charset="0"/>
                      </a:endParaRPr>
                    </a:p>
                  </a:txBody>
                  <a:tcPr marL="9525" marR="9525" marT="9525" marB="0" anchor="ctr"/>
                </a:tc>
                <a:tc hMerge="1">
                  <a:txBody>
                    <a:bodyPr/>
                    <a:lstStyle/>
                    <a:p>
                      <a:pPr algn="ctr" fontAlgn="ctr"/>
                      <a:endParaRPr lang="en-US" sz="2000" b="1" i="0" u="none" strike="noStrike" dirty="0">
                        <a:solidFill>
                          <a:srgbClr val="000000"/>
                        </a:solidFill>
                        <a:latin typeface="Times New Roman" pitchFamily="18" charset="0"/>
                        <a:cs typeface="Times New Roman" pitchFamily="18" charset="0"/>
                      </a:endParaRPr>
                    </a:p>
                  </a:txBody>
                  <a:tcPr marL="9525" marR="9525" marT="9525" marB="0" anchor="ctr"/>
                </a:tc>
                <a:extLst>
                  <a:ext uri="{0D108BD9-81ED-4DB2-BD59-A6C34878D82A}">
                    <a16:rowId xmlns="" xmlns:a16="http://schemas.microsoft.com/office/drawing/2014/main" val="10005"/>
                  </a:ext>
                </a:extLst>
              </a:tr>
              <a:tr h="540235">
                <a:tc>
                  <a:txBody>
                    <a:bodyPr/>
                    <a:lstStyle/>
                    <a:p>
                      <a:pPr algn="ctr"/>
                      <a:r>
                        <a:rPr lang="en-US" sz="2000" b="1" dirty="0">
                          <a:solidFill>
                            <a:schemeClr val="tx2"/>
                          </a:solidFill>
                          <a:latin typeface="Times New Roman" pitchFamily="18" charset="0"/>
                          <a:cs typeface="Times New Roman" pitchFamily="18" charset="0"/>
                        </a:rPr>
                        <a:t>PS</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8184.12</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8172.69</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7872.44</a:t>
                      </a:r>
                    </a:p>
                  </a:txBody>
                  <a:tcPr marL="68580" marR="68580" marT="0" marB="0" anchor="ctr"/>
                </a:tc>
                <a:extLst>
                  <a:ext uri="{0D108BD9-81ED-4DB2-BD59-A6C34878D82A}">
                    <a16:rowId xmlns="" xmlns:a16="http://schemas.microsoft.com/office/drawing/2014/main" val="10006"/>
                  </a:ext>
                </a:extLst>
              </a:tr>
              <a:tr h="540235">
                <a:tc>
                  <a:txBody>
                    <a:bodyPr/>
                    <a:lstStyle/>
                    <a:p>
                      <a:pPr algn="ctr"/>
                      <a:r>
                        <a:rPr lang="en-US" sz="2000" b="1" dirty="0">
                          <a:solidFill>
                            <a:schemeClr val="tx2"/>
                          </a:solidFill>
                          <a:latin typeface="Times New Roman" pitchFamily="18" charset="0"/>
                          <a:cs typeface="Times New Roman" pitchFamily="18" charset="0"/>
                        </a:rPr>
                        <a:t>UPS</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8772.45</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8742.57</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8201.20</a:t>
                      </a:r>
                    </a:p>
                  </a:txBody>
                  <a:tcPr marL="68580" marR="68580" marT="0" marB="0" anchor="ctr"/>
                </a:tc>
                <a:extLst>
                  <a:ext uri="{0D108BD9-81ED-4DB2-BD59-A6C34878D82A}">
                    <a16:rowId xmlns="" xmlns:a16="http://schemas.microsoft.com/office/drawing/2014/main" val="10007"/>
                  </a:ext>
                </a:extLst>
              </a:tr>
              <a:tr h="540235">
                <a:tc>
                  <a:txBody>
                    <a:bodyPr/>
                    <a:lstStyle/>
                    <a:p>
                      <a:pPr algn="ctr"/>
                      <a:r>
                        <a:rPr lang="en-US" sz="2000" b="1" dirty="0">
                          <a:solidFill>
                            <a:schemeClr val="tx2"/>
                          </a:solidFill>
                          <a:latin typeface="Times New Roman" pitchFamily="18" charset="0"/>
                          <a:cs typeface="Times New Roman" pitchFamily="18" charset="0"/>
                        </a:rPr>
                        <a:t>Total</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16956.57</a:t>
                      </a: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16915.26</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a:solidFill>
                            <a:schemeClr val="dk1"/>
                          </a:solidFill>
                          <a:latin typeface="Times New Roman" pitchFamily="18" charset="0"/>
                          <a:ea typeface="Times New Roman"/>
                          <a:cs typeface="Times New Roman" pitchFamily="18" charset="0"/>
                        </a:rPr>
                        <a:t>16073.64</a:t>
                      </a:r>
                    </a:p>
                  </a:txBody>
                  <a:tcPr marL="68580" marR="68580" marT="0" marB="0" anchor="ctr"/>
                </a:tc>
                <a:extLst>
                  <a:ext uri="{0D108BD9-81ED-4DB2-BD59-A6C34878D82A}">
                    <a16:rowId xmlns="" xmlns:a16="http://schemas.microsoft.com/office/drawing/2014/main" val="10008"/>
                  </a:ext>
                </a:extLst>
              </a:tr>
            </a:tbl>
          </a:graphicData>
        </a:graphic>
      </p:graphicFrame>
      <p:graphicFrame>
        <p:nvGraphicFramePr>
          <p:cNvPr id="7" name="Table 6"/>
          <p:cNvGraphicFramePr>
            <a:graphicFrameLocks noGrp="1"/>
          </p:cNvGraphicFramePr>
          <p:nvPr/>
        </p:nvGraphicFramePr>
        <p:xfrm>
          <a:off x="357158" y="28572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Food grains Utilizations (In</a:t>
                      </a:r>
                      <a:r>
                        <a:rPr lang="en-US" sz="2400" b="1" baseline="0" dirty="0">
                          <a:latin typeface="Times New Roman" pitchFamily="18" charset="0"/>
                          <a:cs typeface="Times New Roman" pitchFamily="18" charset="0"/>
                        </a:rPr>
                        <a:t> MTs)</a:t>
                      </a:r>
                      <a:endParaRPr lang="en-US" sz="2400" dirty="0">
                        <a:latin typeface="Times New Roman" pitchFamily="18" charset="0"/>
                        <a:cs typeface="Times New Roman" pitchFamily="18" charset="0"/>
                      </a:endParaRPr>
                    </a:p>
                  </a:txBody>
                  <a:tcPr>
                    <a:solidFill>
                      <a:srgbClr val="FF0000"/>
                    </a:solidFill>
                  </a:tcPr>
                </a:tc>
                <a:extLst>
                  <a:ext uri="{0D108BD9-81ED-4DB2-BD59-A6C34878D82A}">
                    <a16:rowId xmlns=""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nvGraphicFramePr>
        <p:xfrm>
          <a:off x="357156" y="785795"/>
          <a:ext cx="8501125" cy="5356063"/>
        </p:xfrm>
        <a:graphic>
          <a:graphicData uri="http://schemas.openxmlformats.org/drawingml/2006/table">
            <a:tbl>
              <a:tblPr firstRow="1" bandRow="1">
                <a:tableStyleId>{5C22544A-7EE6-4342-B048-85BDC9FD1C3A}</a:tableStyleId>
              </a:tblPr>
              <a:tblGrid>
                <a:gridCol w="1000134">
                  <a:extLst>
                    <a:ext uri="{9D8B030D-6E8A-4147-A177-3AD203B41FA5}">
                      <a16:colId xmlns="" xmlns:a16="http://schemas.microsoft.com/office/drawing/2014/main" val="20000"/>
                    </a:ext>
                  </a:extLst>
                </a:gridCol>
                <a:gridCol w="1785950">
                  <a:extLst>
                    <a:ext uri="{9D8B030D-6E8A-4147-A177-3AD203B41FA5}">
                      <a16:colId xmlns="" xmlns:a16="http://schemas.microsoft.com/office/drawing/2014/main" val="20001"/>
                    </a:ext>
                  </a:extLst>
                </a:gridCol>
                <a:gridCol w="1785950">
                  <a:extLst>
                    <a:ext uri="{9D8B030D-6E8A-4147-A177-3AD203B41FA5}">
                      <a16:colId xmlns="" xmlns:a16="http://schemas.microsoft.com/office/drawing/2014/main" val="20002"/>
                    </a:ext>
                  </a:extLst>
                </a:gridCol>
                <a:gridCol w="2190225">
                  <a:extLst>
                    <a:ext uri="{9D8B030D-6E8A-4147-A177-3AD203B41FA5}">
                      <a16:colId xmlns="" xmlns:a16="http://schemas.microsoft.com/office/drawing/2014/main" val="20003"/>
                    </a:ext>
                  </a:extLst>
                </a:gridCol>
                <a:gridCol w="1738866">
                  <a:extLst>
                    <a:ext uri="{9D8B030D-6E8A-4147-A177-3AD203B41FA5}">
                      <a16:colId xmlns="" xmlns:a16="http://schemas.microsoft.com/office/drawing/2014/main" val="20004"/>
                    </a:ext>
                  </a:extLst>
                </a:gridCol>
              </a:tblGrid>
              <a:tr h="714379">
                <a:tc rowSpan="2">
                  <a:txBody>
                    <a:bodyPr/>
                    <a:lstStyle/>
                    <a:p>
                      <a:pPr algn="ctr"/>
                      <a:r>
                        <a:rPr lang="en-US" sz="2000" dirty="0">
                          <a:latin typeface="Times New Roman" pitchFamily="18" charset="0"/>
                          <a:cs typeface="Times New Roman" pitchFamily="18" charset="0"/>
                        </a:rPr>
                        <a:t>Level</a:t>
                      </a:r>
                    </a:p>
                  </a:txBody>
                  <a:tcPr anchor="ctr">
                    <a:lnB w="38100" cap="flat" cmpd="sng" algn="ctr">
                      <a:solidFill>
                        <a:schemeClr val="bg1"/>
                      </a:solidFill>
                      <a:prstDash val="solid"/>
                      <a:round/>
                      <a:headEnd type="none" w="med" len="med"/>
                      <a:tailEnd type="none" w="med" len="med"/>
                    </a:lnB>
                    <a:solidFill>
                      <a:srgbClr val="00B0F0"/>
                    </a:solidFill>
                  </a:tcPr>
                </a:tc>
                <a:tc gridSpan="2">
                  <a:txBody>
                    <a:bodyPr/>
                    <a:lstStyle/>
                    <a:p>
                      <a:pPr algn="ctr"/>
                      <a:r>
                        <a:rPr lang="en-US" sz="2000" dirty="0">
                          <a:latin typeface="Times New Roman" pitchFamily="18" charset="0"/>
                          <a:cs typeface="Times New Roman" pitchFamily="18" charset="0"/>
                        </a:rPr>
                        <a:t>Bills Submitted by FCI </a:t>
                      </a:r>
                    </a:p>
                  </a:txBody>
                  <a:tcPr anchor="ctr">
                    <a:lnB w="3175" cap="flat" cmpd="sng" algn="ctr">
                      <a:solidFill>
                        <a:schemeClr val="bg1"/>
                      </a:solidFill>
                      <a:prstDash val="solid"/>
                      <a:round/>
                      <a:headEnd type="none" w="med" len="med"/>
                      <a:tailEnd type="none" w="med" len="med"/>
                    </a:lnB>
                    <a:solidFill>
                      <a:srgbClr val="00B0F0"/>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cs typeface="Times New Roman" pitchFamily="18" charset="0"/>
                        </a:rPr>
                        <a:t>Payment made to FCI</a:t>
                      </a:r>
                    </a:p>
                  </a:txBody>
                  <a:tcPr anchor="ctr">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solidFill>
                      <a:srgbClr val="00B0F0"/>
                    </a:solidFill>
                  </a:tcPr>
                </a:tc>
                <a:tc hMerge="1">
                  <a:txBody>
                    <a:bodyPr/>
                    <a:lstStyle/>
                    <a:p>
                      <a:endParaRPr lang="en-US"/>
                    </a:p>
                  </a:txBody>
                  <a:tcPr/>
                </a:tc>
                <a:extLst>
                  <a:ext uri="{0D108BD9-81ED-4DB2-BD59-A6C34878D82A}">
                    <a16:rowId xmlns="" xmlns:a16="http://schemas.microsoft.com/office/drawing/2014/main" val="10000"/>
                  </a:ext>
                </a:extLst>
              </a:tr>
              <a:tr h="698306">
                <a:tc vMerge="1">
                  <a:txBody>
                    <a:bodyPr/>
                    <a:lstStyle/>
                    <a:p>
                      <a:endParaRPr lang="en-US"/>
                    </a:p>
                  </a:txBody>
                  <a:tcPr/>
                </a:tc>
                <a:tc>
                  <a:txBody>
                    <a:bodyPr/>
                    <a:lstStyle/>
                    <a:p>
                      <a:pPr algn="ctr"/>
                      <a:r>
                        <a:rPr lang="en-US" sz="2000" b="1" dirty="0">
                          <a:solidFill>
                            <a:schemeClr val="bg1"/>
                          </a:solidFill>
                          <a:latin typeface="Times New Roman" pitchFamily="18" charset="0"/>
                          <a:cs typeface="Times New Roman" pitchFamily="18" charset="0"/>
                        </a:rPr>
                        <a:t>Quantity</a:t>
                      </a:r>
                    </a:p>
                    <a:p>
                      <a:pPr algn="ctr"/>
                      <a:r>
                        <a:rPr lang="en-US" sz="2000" b="1" dirty="0">
                          <a:solidFill>
                            <a:schemeClr val="bg1"/>
                          </a:solidFill>
                          <a:latin typeface="Times New Roman" pitchFamily="18" charset="0"/>
                          <a:cs typeface="Times New Roman" pitchFamily="18" charset="0"/>
                        </a:rPr>
                        <a:t>(In MTs)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B0F0"/>
                    </a:solidFill>
                  </a:tcPr>
                </a:tc>
                <a:tc>
                  <a:txBody>
                    <a:bodyPr/>
                    <a:lstStyle/>
                    <a:p>
                      <a:pPr algn="ctr"/>
                      <a:r>
                        <a:rPr lang="en-US" sz="2000" b="1" dirty="0">
                          <a:solidFill>
                            <a:schemeClr val="bg1"/>
                          </a:solidFill>
                          <a:latin typeface="Times New Roman" pitchFamily="18" charset="0"/>
                          <a:cs typeface="Times New Roman" pitchFamily="18" charset="0"/>
                        </a:rPr>
                        <a:t>Amount</a:t>
                      </a:r>
                    </a:p>
                    <a:p>
                      <a:pPr algn="ctr"/>
                      <a:r>
                        <a:rPr lang="en-US" sz="2000" b="1" dirty="0">
                          <a:solidFill>
                            <a:schemeClr val="bg1"/>
                          </a:solidFill>
                          <a:latin typeface="Times New Roman" pitchFamily="18" charset="0"/>
                          <a:cs typeface="Times New Roman" pitchFamily="18" charset="0"/>
                        </a:rPr>
                        <a:t>(in Lac)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B0F0"/>
                    </a:solidFill>
                  </a:tcPr>
                </a:tc>
                <a:tc>
                  <a:txBody>
                    <a:bodyPr/>
                    <a:lstStyle/>
                    <a:p>
                      <a:pPr algn="ctr"/>
                      <a:r>
                        <a:rPr lang="en-US" sz="2000" b="1" dirty="0">
                          <a:solidFill>
                            <a:schemeClr val="bg1"/>
                          </a:solidFill>
                          <a:latin typeface="Times New Roman" pitchFamily="18" charset="0"/>
                          <a:cs typeface="Times New Roman" pitchFamily="18" charset="0"/>
                        </a:rPr>
                        <a:t>Quantity</a:t>
                      </a:r>
                    </a:p>
                    <a:p>
                      <a:pPr algn="ctr"/>
                      <a:r>
                        <a:rPr lang="en-US" sz="2000" b="1" dirty="0">
                          <a:solidFill>
                            <a:schemeClr val="bg1"/>
                          </a:solidFill>
                          <a:latin typeface="Times New Roman" pitchFamily="18" charset="0"/>
                          <a:cs typeface="Times New Roman" pitchFamily="18" charset="0"/>
                        </a:rPr>
                        <a:t>(In MTs)</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B0F0"/>
                    </a:solidFill>
                  </a:tcPr>
                </a:tc>
                <a:tc>
                  <a:txBody>
                    <a:bodyPr/>
                    <a:lstStyle/>
                    <a:p>
                      <a:pPr algn="ctr"/>
                      <a:r>
                        <a:rPr lang="en-US" sz="2000" b="1" dirty="0">
                          <a:solidFill>
                            <a:schemeClr val="bg1"/>
                          </a:solidFill>
                          <a:latin typeface="Times New Roman" pitchFamily="18" charset="0"/>
                          <a:cs typeface="Times New Roman" pitchFamily="18" charset="0"/>
                        </a:rPr>
                        <a:t>Amount</a:t>
                      </a:r>
                    </a:p>
                    <a:p>
                      <a:pPr algn="ctr"/>
                      <a:r>
                        <a:rPr lang="en-US" sz="2000" b="1" dirty="0">
                          <a:solidFill>
                            <a:schemeClr val="bg1"/>
                          </a:solidFill>
                          <a:latin typeface="Times New Roman" pitchFamily="18" charset="0"/>
                          <a:cs typeface="Times New Roman" pitchFamily="18" charset="0"/>
                        </a:rPr>
                        <a:t>(in Lac)</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B0F0"/>
                    </a:solidFill>
                  </a:tcPr>
                </a:tc>
                <a:extLst>
                  <a:ext uri="{0D108BD9-81ED-4DB2-BD59-A6C34878D82A}">
                    <a16:rowId xmlns="" xmlns:a16="http://schemas.microsoft.com/office/drawing/2014/main" val="10001"/>
                  </a:ext>
                </a:extLst>
              </a:tr>
              <a:tr h="440182">
                <a:tc gridSpan="5">
                  <a:txBody>
                    <a:bodyPr/>
                    <a:lstStyle/>
                    <a:p>
                      <a:pPr algn="ctr"/>
                      <a:r>
                        <a:rPr lang="en-US" sz="2000" b="1" baseline="0" dirty="0">
                          <a:solidFill>
                            <a:srgbClr val="C00000"/>
                          </a:solidFill>
                          <a:latin typeface="Times New Roman" pitchFamily="18" charset="0"/>
                          <a:cs typeface="Times New Roman" pitchFamily="18" charset="0"/>
                        </a:rPr>
                        <a:t>2019-20 (</a:t>
                      </a:r>
                      <a:r>
                        <a:rPr lang="en-US" sz="2000" b="1" dirty="0">
                          <a:solidFill>
                            <a:srgbClr val="C00000"/>
                          </a:solidFill>
                          <a:latin typeface="Times New Roman" pitchFamily="18" charset="0"/>
                          <a:cs typeface="Times New Roman" pitchFamily="18" charset="0"/>
                        </a:rPr>
                        <a:t>Apr 2019-Dec 2019)</a:t>
                      </a:r>
                    </a:p>
                  </a:txBody>
                  <a:tcPr anchor="ctr">
                    <a:lnT w="38100" cap="flat" cmpd="sng" algn="ctr">
                      <a:solidFill>
                        <a:schemeClr val="bg1"/>
                      </a:solidFill>
                      <a:prstDash val="solid"/>
                      <a:round/>
                      <a:headEnd type="none" w="med" len="med"/>
                      <a:tailEnd type="none" w="med" len="med"/>
                    </a:lnT>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472570">
                <a:tc>
                  <a:txBody>
                    <a:bodyPr/>
                    <a:lstStyle/>
                    <a:p>
                      <a:pPr algn="ctr"/>
                      <a:r>
                        <a:rPr lang="en-US" sz="2000" b="1" dirty="0">
                          <a:solidFill>
                            <a:schemeClr val="tx2"/>
                          </a:solidFill>
                          <a:latin typeface="Times New Roman" pitchFamily="18" charset="0"/>
                          <a:cs typeface="Times New Roman" pitchFamily="18" charset="0"/>
                        </a:rPr>
                        <a:t>PS</a:t>
                      </a:r>
                    </a:p>
                  </a:txBody>
                  <a:tcPr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6504.51</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199.10</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6014.15</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184.16</a:t>
                      </a:r>
                    </a:p>
                  </a:txBody>
                  <a:tcPr marL="68580" marR="68580" marT="0" marB="0" anchor="ctr"/>
                </a:tc>
                <a:extLst>
                  <a:ext uri="{0D108BD9-81ED-4DB2-BD59-A6C34878D82A}">
                    <a16:rowId xmlns="" xmlns:a16="http://schemas.microsoft.com/office/drawing/2014/main" val="10003"/>
                  </a:ext>
                </a:extLst>
              </a:tr>
              <a:tr h="504958">
                <a:tc>
                  <a:txBody>
                    <a:bodyPr/>
                    <a:lstStyle/>
                    <a:p>
                      <a:pPr algn="ctr"/>
                      <a:r>
                        <a:rPr lang="en-US" sz="2000" b="1" dirty="0">
                          <a:solidFill>
                            <a:schemeClr val="tx2"/>
                          </a:solidFill>
                          <a:latin typeface="Times New Roman" pitchFamily="18" charset="0"/>
                          <a:cs typeface="Times New Roman" pitchFamily="18" charset="0"/>
                        </a:rPr>
                        <a:t>UPS</a:t>
                      </a:r>
                    </a:p>
                  </a:txBody>
                  <a:tcPr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7005.66</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214.34</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6509.26</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199.25</a:t>
                      </a:r>
                    </a:p>
                  </a:txBody>
                  <a:tcPr marL="68580" marR="68580" marT="0" marB="0" anchor="ctr"/>
                </a:tc>
                <a:extLst>
                  <a:ext uri="{0D108BD9-81ED-4DB2-BD59-A6C34878D82A}">
                    <a16:rowId xmlns="" xmlns:a16="http://schemas.microsoft.com/office/drawing/2014/main" val="10004"/>
                  </a:ext>
                </a:extLst>
              </a:tr>
              <a:tr h="537346">
                <a:tc>
                  <a:txBody>
                    <a:bodyPr/>
                    <a:lstStyle/>
                    <a:p>
                      <a:pPr algn="ctr"/>
                      <a:r>
                        <a:rPr lang="en-US" sz="2000" b="1" dirty="0">
                          <a:solidFill>
                            <a:schemeClr val="tx2"/>
                          </a:solidFill>
                          <a:latin typeface="Times New Roman" pitchFamily="18" charset="0"/>
                          <a:cs typeface="Times New Roman" pitchFamily="18" charset="0"/>
                        </a:rPr>
                        <a:t>Total</a:t>
                      </a:r>
                    </a:p>
                  </a:txBody>
                  <a:tcPr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13510.17</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413.44</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12523.40</a:t>
                      </a: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383.41</a:t>
                      </a:r>
                    </a:p>
                  </a:txBody>
                  <a:tcPr marL="68580" marR="68580" marT="0" marB="0" anchor="ctr"/>
                </a:tc>
                <a:extLst>
                  <a:ext uri="{0D108BD9-81ED-4DB2-BD59-A6C34878D82A}">
                    <a16:rowId xmlns="" xmlns:a16="http://schemas.microsoft.com/office/drawing/2014/main" val="10005"/>
                  </a:ext>
                </a:extLst>
              </a:tr>
              <a:tr h="485390">
                <a:tc gridSpan="5">
                  <a:txBody>
                    <a:bodyPr/>
                    <a:lstStyle/>
                    <a:p>
                      <a:pPr algn="ctr"/>
                      <a:r>
                        <a:rPr lang="en-US" sz="2000" b="1" baseline="0" dirty="0">
                          <a:solidFill>
                            <a:srgbClr val="C00000"/>
                          </a:solidFill>
                          <a:latin typeface="Times New Roman" pitchFamily="18" charset="0"/>
                          <a:cs typeface="Times New Roman" pitchFamily="18" charset="0"/>
                        </a:rPr>
                        <a:t>2019-20 (</a:t>
                      </a:r>
                      <a:r>
                        <a:rPr lang="en-US" sz="2000" b="1" dirty="0">
                          <a:solidFill>
                            <a:srgbClr val="C00000"/>
                          </a:solidFill>
                          <a:latin typeface="Times New Roman" pitchFamily="18" charset="0"/>
                          <a:cs typeface="Times New Roman" pitchFamily="18" charset="0"/>
                        </a:rPr>
                        <a:t>Apr 2019-Mar 2020)</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500066">
                <a:tc>
                  <a:txBody>
                    <a:bodyPr/>
                    <a:lstStyle/>
                    <a:p>
                      <a:pPr algn="ctr"/>
                      <a:r>
                        <a:rPr lang="en-US" sz="2000" b="1" dirty="0">
                          <a:solidFill>
                            <a:schemeClr val="tx2"/>
                          </a:solidFill>
                          <a:latin typeface="Times New Roman" pitchFamily="18" charset="0"/>
                          <a:cs typeface="Times New Roman" pitchFamily="18" charset="0"/>
                        </a:rPr>
                        <a:t>PS</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8172.69</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smtClean="0">
                          <a:solidFill>
                            <a:srgbClr val="000000"/>
                          </a:solidFill>
                          <a:latin typeface="Times New Roman" pitchFamily="18" charset="0"/>
                          <a:ea typeface="+mn-ea"/>
                          <a:cs typeface="Times New Roman" pitchFamily="18" charset="0"/>
                        </a:rPr>
                        <a:t>249.94</a:t>
                      </a:r>
                      <a:endParaRPr lang="en-US" sz="2000" b="1" i="0" u="none" strike="noStrike" kern="12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8172.69</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smtClean="0">
                          <a:solidFill>
                            <a:srgbClr val="000000"/>
                          </a:solidFill>
                          <a:latin typeface="Times New Roman" pitchFamily="18" charset="0"/>
                          <a:ea typeface="+mn-ea"/>
                          <a:cs typeface="Times New Roman" pitchFamily="18" charset="0"/>
                        </a:rPr>
                        <a:t>249.94</a:t>
                      </a:r>
                      <a:endParaRPr lang="en-US" sz="2000" b="1" i="0" u="none" strike="noStrike" kern="1200" dirty="0">
                        <a:solidFill>
                          <a:srgbClr val="000000"/>
                        </a:solidFill>
                        <a:latin typeface="Times New Roman" pitchFamily="18" charset="0"/>
                        <a:ea typeface="+mn-ea"/>
                        <a:cs typeface="Times New Roman" pitchFamily="18" charset="0"/>
                      </a:endParaRPr>
                    </a:p>
                  </a:txBody>
                  <a:tcPr marL="68580" marR="68580" marT="0" marB="0" anchor="ctr"/>
                </a:tc>
                <a:extLst>
                  <a:ext uri="{0D108BD9-81ED-4DB2-BD59-A6C34878D82A}">
                    <a16:rowId xmlns="" xmlns:a16="http://schemas.microsoft.com/office/drawing/2014/main" val="10007"/>
                  </a:ext>
                </a:extLst>
              </a:tr>
              <a:tr h="500066">
                <a:tc>
                  <a:txBody>
                    <a:bodyPr/>
                    <a:lstStyle/>
                    <a:p>
                      <a:pPr algn="ctr"/>
                      <a:r>
                        <a:rPr lang="en-US" sz="2000" b="1" dirty="0">
                          <a:solidFill>
                            <a:schemeClr val="tx2"/>
                          </a:solidFill>
                          <a:latin typeface="Times New Roman" pitchFamily="18" charset="0"/>
                          <a:cs typeface="Times New Roman" pitchFamily="18" charset="0"/>
                        </a:rPr>
                        <a:t>UPS</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8742.57</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smtClean="0">
                          <a:solidFill>
                            <a:srgbClr val="000000"/>
                          </a:solidFill>
                          <a:latin typeface="Times New Roman" pitchFamily="18" charset="0"/>
                          <a:ea typeface="+mn-ea"/>
                          <a:cs typeface="Times New Roman" pitchFamily="18" charset="0"/>
                        </a:rPr>
                        <a:t>267.21</a:t>
                      </a:r>
                      <a:endParaRPr lang="en-US" sz="2000" b="1" i="0" u="none" strike="noStrike" kern="12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8742.57</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smtClean="0">
                          <a:solidFill>
                            <a:srgbClr val="000000"/>
                          </a:solidFill>
                          <a:latin typeface="Times New Roman" pitchFamily="18" charset="0"/>
                          <a:ea typeface="+mn-ea"/>
                          <a:cs typeface="Times New Roman" pitchFamily="18" charset="0"/>
                        </a:rPr>
                        <a:t>267.21</a:t>
                      </a:r>
                      <a:endParaRPr lang="en-US" sz="2000" b="1" i="0" u="none" strike="noStrike" kern="1200" dirty="0">
                        <a:solidFill>
                          <a:srgbClr val="000000"/>
                        </a:solidFill>
                        <a:latin typeface="Times New Roman" pitchFamily="18" charset="0"/>
                        <a:ea typeface="+mn-ea"/>
                        <a:cs typeface="Times New Roman" pitchFamily="18" charset="0"/>
                      </a:endParaRPr>
                    </a:p>
                  </a:txBody>
                  <a:tcPr marL="68580" marR="68580" marT="0" marB="0" anchor="ctr"/>
                </a:tc>
                <a:extLst>
                  <a:ext uri="{0D108BD9-81ED-4DB2-BD59-A6C34878D82A}">
                    <a16:rowId xmlns="" xmlns:a16="http://schemas.microsoft.com/office/drawing/2014/main" val="10008"/>
                  </a:ext>
                </a:extLst>
              </a:tr>
              <a:tr h="500066">
                <a:tc>
                  <a:txBody>
                    <a:bodyPr/>
                    <a:lstStyle/>
                    <a:p>
                      <a:pPr algn="ctr"/>
                      <a:r>
                        <a:rPr lang="en-US" sz="2000" b="1" dirty="0">
                          <a:solidFill>
                            <a:schemeClr val="tx2"/>
                          </a:solidFill>
                          <a:latin typeface="Times New Roman" pitchFamily="18" charset="0"/>
                          <a:cs typeface="Times New Roman" pitchFamily="18" charset="0"/>
                        </a:rPr>
                        <a:t>Total</a:t>
                      </a:r>
                    </a:p>
                  </a:txBody>
                  <a:tcPr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16915.26</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smtClean="0">
                          <a:solidFill>
                            <a:srgbClr val="000000"/>
                          </a:solidFill>
                          <a:latin typeface="Times New Roman" pitchFamily="18" charset="0"/>
                          <a:ea typeface="+mn-ea"/>
                          <a:cs typeface="Times New Roman" pitchFamily="18" charset="0"/>
                        </a:rPr>
                        <a:t>517.16</a:t>
                      </a:r>
                      <a:endParaRPr lang="en-US" sz="2000" b="1" i="0" u="none" strike="noStrike" kern="1200" dirty="0">
                        <a:solidFill>
                          <a:srgbClr val="000000"/>
                        </a:solidFill>
                        <a:latin typeface="Times New Roman" pitchFamily="18" charset="0"/>
                        <a:ea typeface="+mn-ea"/>
                        <a:cs typeface="Times New Roman" pitchFamily="18" charset="0"/>
                      </a:endParaRPr>
                    </a:p>
                  </a:txBody>
                  <a:tcPr marL="68580" marR="68580" marT="0" marB="0" anchor="ctr"/>
                </a:tc>
                <a:tc>
                  <a:txBody>
                    <a:bodyPr/>
                    <a:lstStyle/>
                    <a:p>
                      <a:pPr marL="0" marR="0" algn="ctr" defTabSz="914400" rtl="0" eaLnBrk="1" fontAlgn="b" latinLnBrk="0" hangingPunct="1">
                        <a:lnSpc>
                          <a:spcPct val="115000"/>
                        </a:lnSpc>
                        <a:spcBef>
                          <a:spcPts val="0"/>
                        </a:spcBef>
                        <a:spcAft>
                          <a:spcPts val="0"/>
                        </a:spcAft>
                      </a:pPr>
                      <a:r>
                        <a:rPr lang="en-US" sz="2000" b="1" kern="1200" dirty="0" smtClean="0">
                          <a:solidFill>
                            <a:schemeClr val="dk1"/>
                          </a:solidFill>
                          <a:latin typeface="Times New Roman" pitchFamily="18" charset="0"/>
                          <a:ea typeface="Times New Roman"/>
                          <a:cs typeface="Times New Roman" pitchFamily="18" charset="0"/>
                        </a:rPr>
                        <a:t>16915.26</a:t>
                      </a:r>
                      <a:endParaRPr lang="en-US" sz="2000" b="1" kern="1200" dirty="0">
                        <a:solidFill>
                          <a:schemeClr val="dk1"/>
                        </a:solidFill>
                        <a:latin typeface="Times New Roman" pitchFamily="18" charset="0"/>
                        <a:ea typeface="Times New Roman"/>
                        <a:cs typeface="Times New Roman" pitchFamily="18" charset="0"/>
                      </a:endParaRPr>
                    </a:p>
                  </a:txBody>
                  <a:tcPr marL="68580" marR="68580" marT="0" marB="0"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smtClean="0">
                          <a:solidFill>
                            <a:srgbClr val="000000"/>
                          </a:solidFill>
                          <a:latin typeface="Times New Roman" pitchFamily="18" charset="0"/>
                          <a:ea typeface="+mn-ea"/>
                          <a:cs typeface="Times New Roman" pitchFamily="18" charset="0"/>
                        </a:rPr>
                        <a:t>517.16</a:t>
                      </a:r>
                      <a:endParaRPr lang="en-US" sz="2000" b="1" i="0" u="none" strike="noStrike" kern="1200" dirty="0">
                        <a:solidFill>
                          <a:srgbClr val="000000"/>
                        </a:solidFill>
                        <a:latin typeface="Times New Roman" pitchFamily="18" charset="0"/>
                        <a:ea typeface="+mn-ea"/>
                        <a:cs typeface="Times New Roman" pitchFamily="18" charset="0"/>
                      </a:endParaRPr>
                    </a:p>
                  </a:txBody>
                  <a:tcPr marL="68580" marR="68580" marT="0" marB="0" anchor="ctr"/>
                </a:tc>
                <a:extLst>
                  <a:ext uri="{0D108BD9-81ED-4DB2-BD59-A6C34878D82A}">
                    <a16:rowId xmlns="" xmlns:a16="http://schemas.microsoft.com/office/drawing/2014/main" val="10009"/>
                  </a:ext>
                </a:extLst>
              </a:tr>
            </a:tbl>
          </a:graphicData>
        </a:graphic>
      </p:graphicFrame>
      <p:graphicFrame>
        <p:nvGraphicFramePr>
          <p:cNvPr id="4" name="Table 3"/>
          <p:cNvGraphicFramePr>
            <a:graphicFrameLocks noGrp="1"/>
          </p:cNvGraphicFramePr>
          <p:nvPr/>
        </p:nvGraphicFramePr>
        <p:xfrm>
          <a:off x="357158" y="28572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FCI Payment</a:t>
                      </a:r>
                      <a:endParaRPr lang="en-US" sz="2400" dirty="0">
                        <a:latin typeface="Times New Roman" pitchFamily="18" charset="0"/>
                        <a:cs typeface="Times New Roman" pitchFamily="18" charset="0"/>
                      </a:endParaRPr>
                    </a:p>
                  </a:txBody>
                  <a:tcPr>
                    <a:solidFill>
                      <a:srgbClr val="FF0000"/>
                    </a:solidFill>
                  </a:tcPr>
                </a:tc>
                <a:extLst>
                  <a:ext uri="{0D108BD9-81ED-4DB2-BD59-A6C34878D82A}">
                    <a16:rowId xmlns=""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864014681"/>
              </p:ext>
            </p:extLst>
          </p:nvPr>
        </p:nvGraphicFramePr>
        <p:xfrm>
          <a:off x="357158" y="826694"/>
          <a:ext cx="8517953" cy="2673744"/>
        </p:xfrm>
        <a:graphic>
          <a:graphicData uri="http://schemas.openxmlformats.org/drawingml/2006/table">
            <a:tbl>
              <a:tblPr firstRow="1" bandRow="1">
                <a:tableStyleId>{5C22544A-7EE6-4342-B048-85BDC9FD1C3A}</a:tableStyleId>
              </a:tblPr>
              <a:tblGrid>
                <a:gridCol w="1485970">
                  <a:extLst>
                    <a:ext uri="{9D8B030D-6E8A-4147-A177-3AD203B41FA5}">
                      <a16:colId xmlns="" xmlns:a16="http://schemas.microsoft.com/office/drawing/2014/main" val="20000"/>
                    </a:ext>
                  </a:extLst>
                </a:gridCol>
                <a:gridCol w="1320863">
                  <a:extLst>
                    <a:ext uri="{9D8B030D-6E8A-4147-A177-3AD203B41FA5}">
                      <a16:colId xmlns="" xmlns:a16="http://schemas.microsoft.com/office/drawing/2014/main" val="20001"/>
                    </a:ext>
                  </a:extLst>
                </a:gridCol>
                <a:gridCol w="2193828">
                  <a:extLst>
                    <a:ext uri="{9D8B030D-6E8A-4147-A177-3AD203B41FA5}">
                      <a16:colId xmlns="" xmlns:a16="http://schemas.microsoft.com/office/drawing/2014/main" val="20002"/>
                    </a:ext>
                  </a:extLst>
                </a:gridCol>
                <a:gridCol w="2159968">
                  <a:extLst>
                    <a:ext uri="{9D8B030D-6E8A-4147-A177-3AD203B41FA5}">
                      <a16:colId xmlns="" xmlns:a16="http://schemas.microsoft.com/office/drawing/2014/main" val="20003"/>
                    </a:ext>
                  </a:extLst>
                </a:gridCol>
                <a:gridCol w="1357324">
                  <a:extLst>
                    <a:ext uri="{9D8B030D-6E8A-4147-A177-3AD203B41FA5}">
                      <a16:colId xmlns="" xmlns:a16="http://schemas.microsoft.com/office/drawing/2014/main" val="20004"/>
                    </a:ext>
                  </a:extLst>
                </a:gridCol>
              </a:tblGrid>
              <a:tr h="1393933">
                <a:tc>
                  <a:txBody>
                    <a:bodyPr/>
                    <a:lstStyle/>
                    <a:p>
                      <a:pPr marL="0" marR="0" algn="ctr">
                        <a:lnSpc>
                          <a:spcPct val="115000"/>
                        </a:lnSpc>
                        <a:spcBef>
                          <a:spcPts val="0"/>
                        </a:spcBef>
                        <a:spcAft>
                          <a:spcPts val="0"/>
                        </a:spcAft>
                      </a:pPr>
                      <a:r>
                        <a:rPr lang="en-US" sz="1800" b="1" kern="1200" spc="10" dirty="0">
                          <a:latin typeface="Times New Roman" pitchFamily="18" charset="0"/>
                          <a:ea typeface="Times New Roman"/>
                          <a:cs typeface="Times New Roman" pitchFamily="18" charset="0"/>
                        </a:rPr>
                        <a:t>Total</a:t>
                      </a:r>
                      <a:r>
                        <a:rPr lang="en-US" sz="1800" b="1" kern="1200" spc="10" baseline="0" dirty="0">
                          <a:latin typeface="Times New Roman" pitchFamily="18" charset="0"/>
                          <a:ea typeface="Times New Roman"/>
                          <a:cs typeface="Times New Roman" pitchFamily="18" charset="0"/>
                        </a:rPr>
                        <a:t> Schools Covered</a:t>
                      </a:r>
                      <a:endParaRPr lang="en-US" sz="1800" b="1" kern="1200" spc="10" dirty="0">
                        <a:latin typeface="Times New Roman" pitchFamily="18" charset="0"/>
                        <a:ea typeface="Times New Roman"/>
                        <a:cs typeface="Times New Roman" pitchFamily="18" charset="0"/>
                      </a:endParaRPr>
                    </a:p>
                  </a:txBody>
                  <a:tcPr marL="68580" marR="68580" marT="0" marB="0" anchor="ctr">
                    <a:solidFill>
                      <a:srgbClr val="00B0F0"/>
                    </a:solidFill>
                  </a:tcPr>
                </a:tc>
                <a:tc>
                  <a:txBody>
                    <a:bodyPr/>
                    <a:lstStyle/>
                    <a:p>
                      <a:pPr marL="0" marR="0" algn="ctr">
                        <a:lnSpc>
                          <a:spcPct val="115000"/>
                        </a:lnSpc>
                        <a:spcBef>
                          <a:spcPts val="0"/>
                        </a:spcBef>
                        <a:spcAft>
                          <a:spcPts val="0"/>
                        </a:spcAft>
                      </a:pPr>
                      <a:r>
                        <a:rPr lang="en-US" sz="1800" b="1" kern="1200" spc="10" dirty="0">
                          <a:latin typeface="Times New Roman" pitchFamily="18" charset="0"/>
                          <a:ea typeface="Times New Roman"/>
                          <a:cs typeface="Times New Roman" pitchFamily="18" charset="0"/>
                        </a:rPr>
                        <a:t>Total Children examined</a:t>
                      </a:r>
                    </a:p>
                  </a:txBody>
                  <a:tcPr marL="68580" marR="68580" marT="0" marB="0" anchor="ctr">
                    <a:solidFill>
                      <a:srgbClr val="00B0F0"/>
                    </a:solidFill>
                  </a:tcPr>
                </a:tc>
                <a:tc>
                  <a:txBody>
                    <a:bodyPr/>
                    <a:lstStyle/>
                    <a:p>
                      <a:pPr algn="ctr"/>
                      <a:r>
                        <a:rPr lang="en-US" sz="1800" b="1" dirty="0">
                          <a:latin typeface="Times New Roman" pitchFamily="18" charset="0"/>
                          <a:cs typeface="Times New Roman" pitchFamily="18" charset="0"/>
                        </a:rPr>
                        <a:t>Children identified with </a:t>
                      </a:r>
                      <a:r>
                        <a:rPr lang="en-US" sz="1800" b="1" baseline="0" dirty="0">
                          <a:latin typeface="Times New Roman" pitchFamily="18" charset="0"/>
                          <a:cs typeface="Times New Roman" pitchFamily="18" charset="0"/>
                        </a:rPr>
                        <a:t>different Diseases</a:t>
                      </a:r>
                      <a:endParaRPr lang="en-US" sz="1800" b="1" dirty="0">
                        <a:latin typeface="Times New Roman" pitchFamily="18" charset="0"/>
                        <a:cs typeface="Times New Roman" pitchFamily="18" charset="0"/>
                      </a:endParaRPr>
                    </a:p>
                  </a:txBody>
                  <a:tcPr anchor="ctr">
                    <a:solidFill>
                      <a:srgbClr val="00B0F0"/>
                    </a:solidFill>
                  </a:tcPr>
                </a:tc>
                <a:tc>
                  <a:txBody>
                    <a:bodyPr/>
                    <a:lstStyle/>
                    <a:p>
                      <a:pPr algn="ctr"/>
                      <a:r>
                        <a:rPr lang="en-US" sz="1800" b="1" dirty="0">
                          <a:latin typeface="Times New Roman" pitchFamily="18" charset="0"/>
                          <a:cs typeface="Times New Roman" pitchFamily="18" charset="0"/>
                        </a:rPr>
                        <a:t>Children referred to nearest PHC/Hospital</a:t>
                      </a:r>
                    </a:p>
                  </a:txBody>
                  <a:tcPr anchor="ctr">
                    <a:solidFill>
                      <a:srgbClr val="00B0F0"/>
                    </a:solidFill>
                  </a:tcPr>
                </a:tc>
                <a:tc>
                  <a:txBody>
                    <a:bodyPr/>
                    <a:lstStyle/>
                    <a:p>
                      <a:pPr algn="ctr"/>
                      <a:r>
                        <a:rPr lang="en-US" sz="1800" dirty="0">
                          <a:latin typeface="Times New Roman" pitchFamily="18" charset="0"/>
                          <a:cs typeface="Times New Roman" pitchFamily="18" charset="0"/>
                        </a:rPr>
                        <a:t>No. of Spectacles distributed</a:t>
                      </a:r>
                    </a:p>
                  </a:txBody>
                  <a:tcPr anchor="ctr">
                    <a:solidFill>
                      <a:srgbClr val="00B0F0"/>
                    </a:solidFill>
                  </a:tcPr>
                </a:tc>
                <a:extLst>
                  <a:ext uri="{0D108BD9-81ED-4DB2-BD59-A6C34878D82A}">
                    <a16:rowId xmlns="" xmlns:a16="http://schemas.microsoft.com/office/drawing/2014/main" val="10000"/>
                  </a:ext>
                </a:extLst>
              </a:tr>
              <a:tr h="663606">
                <a:tc gridSpan="5">
                  <a:txBody>
                    <a:bodyPr/>
                    <a:lstStyle/>
                    <a:p>
                      <a:pPr algn="ctr"/>
                      <a:r>
                        <a:rPr lang="en-US" sz="2200" b="1" dirty="0">
                          <a:solidFill>
                            <a:srgbClr val="C00000"/>
                          </a:solidFill>
                          <a:latin typeface="Times New Roman" pitchFamily="18" charset="0"/>
                          <a:cs typeface="Times New Roman" pitchFamily="18" charset="0"/>
                        </a:rPr>
                        <a:t>Apr 2019-Mar 2020 (2019-20) </a:t>
                      </a:r>
                    </a:p>
                  </a:txBody>
                  <a:tcPr anchor="ctr"/>
                </a:tc>
                <a:tc hMerge="1">
                  <a:txBody>
                    <a:bodyPr/>
                    <a:lstStyle/>
                    <a:p>
                      <a:pPr algn="ctr"/>
                      <a:endParaRPr lang="en-US" sz="2200" b="1" dirty="0">
                        <a:solidFill>
                          <a:schemeClr val="tx1"/>
                        </a:solidFill>
                        <a:latin typeface="Times New Roman" pitchFamily="18" charset="0"/>
                        <a:cs typeface="Times New Roman" pitchFamily="18" charset="0"/>
                      </a:endParaRPr>
                    </a:p>
                  </a:txBody>
                  <a:tcPr anchor="ctr"/>
                </a:tc>
                <a:tc hMerge="1">
                  <a:txBody>
                    <a:bodyPr/>
                    <a:lstStyle/>
                    <a:p>
                      <a:pPr algn="ctr"/>
                      <a:endParaRPr lang="en-US" sz="2200" b="1" dirty="0">
                        <a:solidFill>
                          <a:schemeClr val="tx1"/>
                        </a:solidFill>
                        <a:latin typeface="Times New Roman" pitchFamily="18" charset="0"/>
                        <a:cs typeface="Times New Roman" pitchFamily="18" charset="0"/>
                      </a:endParaRPr>
                    </a:p>
                  </a:txBody>
                  <a:tcPr anchor="ctr"/>
                </a:tc>
                <a:tc hMerge="1">
                  <a:txBody>
                    <a:bodyPr/>
                    <a:lstStyle/>
                    <a:p>
                      <a:pPr algn="ctr"/>
                      <a:endParaRPr lang="en-US" sz="2200" b="1" dirty="0">
                        <a:solidFill>
                          <a:schemeClr val="tx1"/>
                        </a:solidFill>
                        <a:latin typeface="Times New Roman" pitchFamily="18" charset="0"/>
                        <a:cs typeface="Times New Roman" pitchFamily="18" charset="0"/>
                      </a:endParaRPr>
                    </a:p>
                  </a:txBody>
                  <a:tcPr anchor="ctr"/>
                </a:tc>
                <a:tc hMerge="1">
                  <a:txBody>
                    <a:bodyPr/>
                    <a:lstStyle/>
                    <a:p>
                      <a:pPr algn="ctr"/>
                      <a:endParaRPr lang="en-US" sz="2200" b="1" dirty="0">
                        <a:latin typeface="Times New Roman" pitchFamily="18" charset="0"/>
                        <a:cs typeface="Times New Roman" pitchFamily="18" charset="0"/>
                      </a:endParaRPr>
                    </a:p>
                  </a:txBody>
                  <a:tcPr anchor="ctr"/>
                </a:tc>
                <a:extLst>
                  <a:ext uri="{0D108BD9-81ED-4DB2-BD59-A6C34878D82A}">
                    <a16:rowId xmlns="" xmlns:a16="http://schemas.microsoft.com/office/drawing/2014/main" val="10001"/>
                  </a:ext>
                </a:extLst>
              </a:tr>
              <a:tr h="616205">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17045</a:t>
                      </a:r>
                    </a:p>
                  </a:txBody>
                  <a:tcPr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689437</a:t>
                      </a:r>
                    </a:p>
                  </a:txBody>
                  <a:tcPr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111680</a:t>
                      </a:r>
                    </a:p>
                  </a:txBody>
                  <a:tcPr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15954</a:t>
                      </a:r>
                    </a:p>
                  </a:txBody>
                  <a:tcPr anchor="ctr"/>
                </a:tc>
                <a:tc>
                  <a:txBody>
                    <a:bodyPr/>
                    <a:lstStyle/>
                    <a:p>
                      <a:pPr marL="0" marR="0" algn="ctr" defTabSz="914400" rtl="0" eaLnBrk="1" fontAlgn="ctr" latinLnBrk="0" hangingPunct="1">
                        <a:lnSpc>
                          <a:spcPct val="115000"/>
                        </a:lnSpc>
                        <a:spcBef>
                          <a:spcPts val="0"/>
                        </a:spcBef>
                        <a:spcAft>
                          <a:spcPts val="0"/>
                        </a:spcAft>
                      </a:pPr>
                      <a:r>
                        <a:rPr lang="en-US" sz="2000" b="1" i="0" u="none" strike="noStrike" kern="1200" dirty="0">
                          <a:solidFill>
                            <a:srgbClr val="000000"/>
                          </a:solidFill>
                          <a:latin typeface="Times New Roman" pitchFamily="18" charset="0"/>
                          <a:ea typeface="+mn-ea"/>
                          <a:cs typeface="Times New Roman" pitchFamily="18" charset="0"/>
                        </a:rPr>
                        <a:t>3938</a:t>
                      </a:r>
                    </a:p>
                  </a:txBody>
                  <a:tcPr anchor="ctr"/>
                </a:tc>
                <a:extLst>
                  <a:ext uri="{0D108BD9-81ED-4DB2-BD59-A6C34878D82A}">
                    <a16:rowId xmlns="" xmlns:a16="http://schemas.microsoft.com/office/drawing/2014/main" val="10002"/>
                  </a:ext>
                </a:extLst>
              </a:tr>
            </a:tbl>
          </a:graphicData>
        </a:graphic>
      </p:graphicFrame>
      <p:graphicFrame>
        <p:nvGraphicFramePr>
          <p:cNvPr id="10" name="Table 9"/>
          <p:cNvGraphicFramePr>
            <a:graphicFrameLocks noGrp="1"/>
          </p:cNvGraphicFramePr>
          <p:nvPr/>
        </p:nvGraphicFramePr>
        <p:xfrm>
          <a:off x="357158" y="28572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Health Check</a:t>
                      </a:r>
                      <a:r>
                        <a:rPr lang="en-US" sz="2400" b="1" baseline="0" dirty="0">
                          <a:latin typeface="Times New Roman" pitchFamily="18" charset="0"/>
                          <a:cs typeface="Times New Roman" pitchFamily="18" charset="0"/>
                        </a:rPr>
                        <a:t> Up Status</a:t>
                      </a:r>
                      <a:endParaRPr lang="en-US" sz="2400" dirty="0">
                        <a:latin typeface="Times New Roman" pitchFamily="18" charset="0"/>
                        <a:cs typeface="Times New Roman" pitchFamily="18" charset="0"/>
                      </a:endParaRPr>
                    </a:p>
                  </a:txBody>
                  <a:tcPr>
                    <a:solidFill>
                      <a:srgbClr val="FF0000"/>
                    </a:solidFill>
                  </a:tcPr>
                </a:tc>
                <a:extLst>
                  <a:ext uri="{0D108BD9-81ED-4DB2-BD59-A6C34878D82A}">
                    <a16:rowId xmlns="" xmlns:a16="http://schemas.microsoft.com/office/drawing/2014/main" val="10000"/>
                  </a:ext>
                </a:extLst>
              </a:tr>
            </a:tbl>
          </a:graphicData>
        </a:graphic>
      </p:graphicFrame>
      <p:graphicFrame>
        <p:nvGraphicFramePr>
          <p:cNvPr id="16" name="Diagram 15"/>
          <p:cNvGraphicFramePr/>
          <p:nvPr/>
        </p:nvGraphicFramePr>
        <p:xfrm>
          <a:off x="500034" y="3643314"/>
          <a:ext cx="7715304" cy="3214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14282" y="642918"/>
            <a:ext cx="5072098" cy="332398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just">
              <a:buFont typeface="Wingdings" pitchFamily="2" charset="2"/>
              <a:buChar char="q"/>
            </a:pPr>
            <a:endParaRPr lang="en-US" b="1" dirty="0">
              <a:solidFill>
                <a:schemeClr val="tx1"/>
              </a:solidFill>
              <a:latin typeface="Bookman Old Style" pitchFamily="18" charset="0"/>
            </a:endParaRPr>
          </a:p>
          <a:p>
            <a:pPr lvl="0" algn="just">
              <a:buFont typeface="Wingdings" pitchFamily="2" charset="2"/>
              <a:buChar char="q"/>
            </a:pPr>
            <a:r>
              <a:rPr lang="en-US" b="1" dirty="0">
                <a:solidFill>
                  <a:schemeClr val="tx1"/>
                </a:solidFill>
                <a:latin typeface="Bookman Old Style" pitchFamily="18" charset="0"/>
              </a:rPr>
              <a:t>“</a:t>
            </a:r>
            <a:r>
              <a:rPr lang="en-US" sz="2400" b="1" dirty="0">
                <a:solidFill>
                  <a:schemeClr val="tx1"/>
                </a:solidFill>
                <a:latin typeface="Bookman Old Style" pitchFamily="18" charset="0"/>
              </a:rPr>
              <a:t>The Hans Foundation” </a:t>
            </a:r>
            <a:r>
              <a:rPr lang="en-US" sz="2400" dirty="0">
                <a:solidFill>
                  <a:schemeClr val="tx1"/>
                </a:solidFill>
                <a:latin typeface="Bookman Old Style" pitchFamily="18" charset="0"/>
              </a:rPr>
              <a:t>provides gas connection and gas </a:t>
            </a:r>
            <a:r>
              <a:rPr lang="en-US" sz="2400" dirty="0" err="1">
                <a:solidFill>
                  <a:schemeClr val="tx1"/>
                </a:solidFill>
                <a:latin typeface="Bookman Old Style" pitchFamily="18" charset="0"/>
              </a:rPr>
              <a:t>chulhas</a:t>
            </a:r>
            <a:r>
              <a:rPr lang="en-US" sz="2400" dirty="0">
                <a:solidFill>
                  <a:schemeClr val="tx1"/>
                </a:solidFill>
                <a:latin typeface="Bookman Old Style" pitchFamily="18" charset="0"/>
              </a:rPr>
              <a:t> to </a:t>
            </a:r>
            <a:r>
              <a:rPr lang="en-US" sz="2400" b="1">
                <a:solidFill>
                  <a:schemeClr val="tx1"/>
                </a:solidFill>
                <a:latin typeface="Bookman Old Style" pitchFamily="18" charset="0"/>
              </a:rPr>
              <a:t>5519</a:t>
            </a:r>
            <a:r>
              <a:rPr lang="en-US" sz="2400">
                <a:solidFill>
                  <a:schemeClr val="tx1"/>
                </a:solidFill>
                <a:latin typeface="Bookman Old Style" pitchFamily="18" charset="0"/>
              </a:rPr>
              <a:t> schools</a:t>
            </a:r>
            <a:endParaRPr lang="en-US" sz="2400" dirty="0">
              <a:solidFill>
                <a:schemeClr val="tx1"/>
              </a:solidFill>
              <a:latin typeface="Bookman Old Style" pitchFamily="18" charset="0"/>
            </a:endParaRPr>
          </a:p>
          <a:p>
            <a:pPr lvl="0" algn="just">
              <a:buFont typeface="Wingdings" pitchFamily="2" charset="2"/>
              <a:buChar char="q"/>
            </a:pPr>
            <a:endParaRPr lang="en-US" sz="2400" dirty="0">
              <a:solidFill>
                <a:schemeClr val="tx1"/>
              </a:solidFill>
              <a:latin typeface="Bookman Old Style" pitchFamily="18" charset="0"/>
            </a:endParaRPr>
          </a:p>
          <a:p>
            <a:pPr lvl="0" algn="just">
              <a:buFont typeface="Wingdings" pitchFamily="2" charset="2"/>
              <a:buChar char="q"/>
            </a:pPr>
            <a:endParaRPr lang="en-US" sz="2400" dirty="0">
              <a:solidFill>
                <a:schemeClr val="tx1"/>
              </a:solidFill>
              <a:latin typeface="Bookman Old Style" pitchFamily="18" charset="0"/>
            </a:endParaRPr>
          </a:p>
          <a:p>
            <a:pPr lvl="0" algn="just">
              <a:buFont typeface="Wingdings" pitchFamily="2" charset="2"/>
              <a:buChar char="q"/>
            </a:pPr>
            <a:r>
              <a:rPr lang="en-US" sz="2400" b="1" i="1" dirty="0">
                <a:solidFill>
                  <a:schemeClr val="tx1"/>
                </a:solidFill>
                <a:latin typeface="Bookman Old Style" pitchFamily="18" charset="0"/>
              </a:rPr>
              <a:t>The Hans Foundation </a:t>
            </a:r>
            <a:r>
              <a:rPr lang="en-US" sz="2400" dirty="0">
                <a:solidFill>
                  <a:schemeClr val="tx1"/>
                </a:solidFill>
                <a:latin typeface="Bookman Old Style" pitchFamily="18" charset="0"/>
              </a:rPr>
              <a:t>provides </a:t>
            </a:r>
            <a:r>
              <a:rPr lang="en-US" sz="2400" b="1" i="1" dirty="0">
                <a:solidFill>
                  <a:schemeClr val="tx1"/>
                </a:solidFill>
                <a:latin typeface="Bookman Old Style" pitchFamily="18" charset="0"/>
              </a:rPr>
              <a:t>Two lakh </a:t>
            </a:r>
            <a:r>
              <a:rPr lang="en-US" sz="2400" dirty="0">
                <a:solidFill>
                  <a:schemeClr val="tx1"/>
                </a:solidFill>
                <a:latin typeface="Bookman Old Style" pitchFamily="18" charset="0"/>
              </a:rPr>
              <a:t>Eating Plates to </a:t>
            </a:r>
            <a:r>
              <a:rPr lang="en-US" sz="2400" b="1" dirty="0">
                <a:solidFill>
                  <a:schemeClr val="tx1"/>
                </a:solidFill>
                <a:latin typeface="Bookman Old Style" pitchFamily="18" charset="0"/>
              </a:rPr>
              <a:t>2282</a:t>
            </a:r>
            <a:r>
              <a:rPr lang="en-US" sz="2400" dirty="0">
                <a:solidFill>
                  <a:schemeClr val="tx1"/>
                </a:solidFill>
                <a:latin typeface="Bookman Old Style" pitchFamily="18" charset="0"/>
              </a:rPr>
              <a:t> schools. </a:t>
            </a:r>
          </a:p>
        </p:txBody>
      </p:sp>
      <p:sp>
        <p:nvSpPr>
          <p:cNvPr id="9" name="Rectangle 8"/>
          <p:cNvSpPr/>
          <p:nvPr/>
        </p:nvSpPr>
        <p:spPr>
          <a:xfrm>
            <a:off x="285752" y="201019"/>
            <a:ext cx="5643570"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effectLst>
                  <a:outerShdw blurRad="50800" dist="39000" dir="5460000" algn="tl">
                    <a:srgbClr val="000000">
                      <a:alpha val="38000"/>
                    </a:srgbClr>
                  </a:outerShdw>
                </a:effectLst>
                <a:latin typeface="+mn-lt"/>
              </a:rPr>
              <a:t>                         Initiatives</a:t>
            </a:r>
            <a:endParaRPr lang="en-IN" sz="3200" b="1" dirty="0">
              <a:ln w="11430"/>
              <a:effectLst>
                <a:outerShdw blurRad="50800" dist="39000" dir="5460000" algn="tl">
                  <a:srgbClr val="000000">
                    <a:alpha val="38000"/>
                  </a:srgbClr>
                </a:outerShdw>
              </a:effectLst>
            </a:endParaRPr>
          </a:p>
        </p:txBody>
      </p:sp>
      <p:sp>
        <p:nvSpPr>
          <p:cNvPr id="11" name="Rectangle 10"/>
          <p:cNvSpPr/>
          <p:nvPr/>
        </p:nvSpPr>
        <p:spPr>
          <a:xfrm>
            <a:off x="214282" y="4800439"/>
            <a:ext cx="5072098" cy="120032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buFont typeface="Wingdings" pitchFamily="2" charset="2"/>
              <a:buChar char="q"/>
            </a:pPr>
            <a:r>
              <a:rPr lang="en-US" sz="2400" b="1" dirty="0">
                <a:latin typeface="Bookman Old Style" pitchFamily="18" charset="0"/>
              </a:rPr>
              <a:t> Iron Kadhai</a:t>
            </a:r>
          </a:p>
          <a:p>
            <a:pPr algn="just"/>
            <a:r>
              <a:rPr lang="en-US" sz="2400" dirty="0">
                <a:latin typeface="Bookman Old Style" pitchFamily="18" charset="0"/>
              </a:rPr>
              <a:t>The state provides Iron Kadhai to </a:t>
            </a:r>
            <a:r>
              <a:rPr lang="en-US" sz="2400" b="1" dirty="0">
                <a:solidFill>
                  <a:schemeClr val="tx1"/>
                </a:solidFill>
                <a:latin typeface="Bookman Old Style" pitchFamily="18" charset="0"/>
              </a:rPr>
              <a:t>4169</a:t>
            </a:r>
            <a:r>
              <a:rPr lang="en-US" sz="2400" dirty="0">
                <a:latin typeface="Bookman Old Style" pitchFamily="18" charset="0"/>
              </a:rPr>
              <a:t> Schools.</a:t>
            </a:r>
          </a:p>
        </p:txBody>
      </p:sp>
      <p:pic>
        <p:nvPicPr>
          <p:cNvPr id="10" name="Picture 9" descr="WhatsApp Image 2019-10-25 at 1.24.34 PM.jpeg"/>
          <p:cNvPicPr>
            <a:picLocks noChangeAspect="1"/>
          </p:cNvPicPr>
          <p:nvPr/>
        </p:nvPicPr>
        <p:blipFill>
          <a:blip r:embed="rId2"/>
          <a:stretch>
            <a:fillRect/>
          </a:stretch>
        </p:blipFill>
        <p:spPr>
          <a:xfrm>
            <a:off x="5643570" y="4846015"/>
            <a:ext cx="3303084" cy="1859585"/>
          </a:xfrm>
          <a:prstGeom prst="rect">
            <a:avLst/>
          </a:prstGeom>
        </p:spPr>
      </p:pic>
      <p:pic>
        <p:nvPicPr>
          <p:cNvPr id="12" name="Picture 11" descr="WhatsApp Image 2019-11-29 at 10.59.41 AM.jpeg"/>
          <p:cNvPicPr>
            <a:picLocks noChangeAspect="1"/>
          </p:cNvPicPr>
          <p:nvPr/>
        </p:nvPicPr>
        <p:blipFill>
          <a:blip r:embed="rId3">
            <a:lum bright="10000"/>
          </a:blip>
          <a:srcRect l="8886"/>
          <a:stretch>
            <a:fillRect/>
          </a:stretch>
        </p:blipFill>
        <p:spPr>
          <a:xfrm>
            <a:off x="5638800" y="2819400"/>
            <a:ext cx="3290248" cy="1994848"/>
          </a:xfrm>
          <a:prstGeom prst="rect">
            <a:avLst/>
          </a:prstGeom>
        </p:spPr>
      </p:pic>
      <p:pic>
        <p:nvPicPr>
          <p:cNvPr id="16" name="Picture 15" descr="IMG-20180216-WA0028.jpg"/>
          <p:cNvPicPr>
            <a:picLocks noChangeAspect="1"/>
          </p:cNvPicPr>
          <p:nvPr/>
        </p:nvPicPr>
        <p:blipFill>
          <a:blip r:embed="rId4"/>
          <a:stretch>
            <a:fillRect/>
          </a:stretch>
        </p:blipFill>
        <p:spPr>
          <a:xfrm>
            <a:off x="5652448" y="762000"/>
            <a:ext cx="3278496" cy="20383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nvGraphicFramePr>
        <p:xfrm>
          <a:off x="357158" y="928670"/>
          <a:ext cx="8546523" cy="2804160"/>
        </p:xfrm>
        <a:graphic>
          <a:graphicData uri="http://schemas.openxmlformats.org/drawingml/2006/table">
            <a:tbl>
              <a:tblPr firstRow="1" bandRow="1">
                <a:tableStyleId>{5C22544A-7EE6-4342-B048-85BDC9FD1C3A}</a:tableStyleId>
              </a:tblPr>
              <a:tblGrid>
                <a:gridCol w="1785950">
                  <a:extLst>
                    <a:ext uri="{9D8B030D-6E8A-4147-A177-3AD203B41FA5}">
                      <a16:colId xmlns="" xmlns:a16="http://schemas.microsoft.com/office/drawing/2014/main" val="20000"/>
                    </a:ext>
                  </a:extLst>
                </a:gridCol>
                <a:gridCol w="1643074">
                  <a:extLst>
                    <a:ext uri="{9D8B030D-6E8A-4147-A177-3AD203B41FA5}">
                      <a16:colId xmlns="" xmlns:a16="http://schemas.microsoft.com/office/drawing/2014/main" val="20001"/>
                    </a:ext>
                  </a:extLst>
                </a:gridCol>
                <a:gridCol w="1214446">
                  <a:extLst>
                    <a:ext uri="{9D8B030D-6E8A-4147-A177-3AD203B41FA5}">
                      <a16:colId xmlns="" xmlns:a16="http://schemas.microsoft.com/office/drawing/2014/main" val="20002"/>
                    </a:ext>
                  </a:extLst>
                </a:gridCol>
                <a:gridCol w="928694">
                  <a:extLst>
                    <a:ext uri="{9D8B030D-6E8A-4147-A177-3AD203B41FA5}">
                      <a16:colId xmlns="" xmlns:a16="http://schemas.microsoft.com/office/drawing/2014/main" val="20003"/>
                    </a:ext>
                  </a:extLst>
                </a:gridCol>
                <a:gridCol w="1285884">
                  <a:extLst>
                    <a:ext uri="{9D8B030D-6E8A-4147-A177-3AD203B41FA5}">
                      <a16:colId xmlns="" xmlns:a16="http://schemas.microsoft.com/office/drawing/2014/main" val="20004"/>
                    </a:ext>
                  </a:extLst>
                </a:gridCol>
                <a:gridCol w="1688475">
                  <a:extLst>
                    <a:ext uri="{9D8B030D-6E8A-4147-A177-3AD203B41FA5}">
                      <a16:colId xmlns="" xmlns:a16="http://schemas.microsoft.com/office/drawing/2014/main" val="20005"/>
                    </a:ext>
                  </a:extLst>
                </a:gridCol>
              </a:tblGrid>
              <a:tr h="690127">
                <a:tc>
                  <a:txBody>
                    <a:bodyPr/>
                    <a:lstStyle/>
                    <a:p>
                      <a:pPr algn="ctr"/>
                      <a:r>
                        <a:rPr lang="en-US" sz="2000" dirty="0">
                          <a:solidFill>
                            <a:schemeClr val="bg1"/>
                          </a:solidFill>
                          <a:latin typeface="Times New Roman" pitchFamily="18" charset="0"/>
                          <a:cs typeface="Times New Roman" pitchFamily="18" charset="0"/>
                        </a:rPr>
                        <a:t>Total  Kitchen Cum Stores sanctioned</a:t>
                      </a:r>
                      <a:endParaRPr lang="en-IN" sz="2000" dirty="0">
                        <a:solidFill>
                          <a:schemeClr val="bg1"/>
                        </a:solidFill>
                        <a:latin typeface="Times New Roman" pitchFamily="18" charset="0"/>
                        <a:cs typeface="Times New Roman" pitchFamily="18" charset="0"/>
                      </a:endParaRPr>
                    </a:p>
                  </a:txBody>
                  <a:tcPr anchor="ctr">
                    <a:solidFill>
                      <a:srgbClr val="00B0F0"/>
                    </a:solidFill>
                  </a:tcPr>
                </a:tc>
                <a:tc>
                  <a:txBody>
                    <a:bodyPr/>
                    <a:lstStyle/>
                    <a:p>
                      <a:pPr algn="ctr"/>
                      <a:r>
                        <a:rPr kumimoji="0" lang="en-US" sz="2000" b="1" kern="1200" dirty="0">
                          <a:solidFill>
                            <a:schemeClr val="bg1"/>
                          </a:solidFill>
                          <a:latin typeface="Times New Roman" pitchFamily="18" charset="0"/>
                          <a:ea typeface="+mn-ea"/>
                          <a:cs typeface="Times New Roman" pitchFamily="18" charset="0"/>
                        </a:rPr>
                        <a:t>Total Constructed</a:t>
                      </a:r>
                      <a:endParaRPr kumimoji="0" lang="en-IN" sz="2000" b="1" kern="1200" dirty="0">
                        <a:solidFill>
                          <a:schemeClr val="bg1"/>
                        </a:solidFill>
                        <a:latin typeface="Times New Roman" pitchFamily="18" charset="0"/>
                        <a:ea typeface="+mn-ea"/>
                        <a:cs typeface="Times New Roman" pitchFamily="18" charset="0"/>
                      </a:endParaRPr>
                    </a:p>
                  </a:txBody>
                  <a:tcPr anchor="ctr">
                    <a:solidFill>
                      <a:srgbClr val="00B0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2000" b="1" kern="1200" dirty="0">
                          <a:solidFill>
                            <a:schemeClr val="bg1"/>
                          </a:solidFill>
                          <a:latin typeface="Times New Roman" pitchFamily="18" charset="0"/>
                          <a:ea typeface="+mn-ea"/>
                          <a:cs typeface="Times New Roman" pitchFamily="18" charset="0"/>
                        </a:rPr>
                        <a:t>In Progress</a:t>
                      </a:r>
                      <a:endParaRPr kumimoji="0" lang="en-IN" sz="2000" b="1" kern="1200" dirty="0">
                        <a:solidFill>
                          <a:schemeClr val="bg1"/>
                        </a:solidFill>
                        <a:latin typeface="Times New Roman" pitchFamily="18" charset="0"/>
                        <a:ea typeface="+mn-ea"/>
                        <a:cs typeface="Times New Roman" pitchFamily="18" charset="0"/>
                      </a:endParaRPr>
                    </a:p>
                  </a:txBody>
                  <a:tcPr anchor="ctr">
                    <a:solidFill>
                      <a:srgbClr val="00B0F0"/>
                    </a:solidFill>
                  </a:tcPr>
                </a:tc>
                <a:tc>
                  <a:txBody>
                    <a:bodyPr/>
                    <a:lstStyle/>
                    <a:p>
                      <a:pPr algn="ctr"/>
                      <a:r>
                        <a:rPr lang="en-IN" sz="2000" dirty="0">
                          <a:solidFill>
                            <a:schemeClr val="bg1"/>
                          </a:solidFill>
                          <a:latin typeface="Times New Roman" pitchFamily="18" charset="0"/>
                          <a:cs typeface="Times New Roman" pitchFamily="18" charset="0"/>
                        </a:rPr>
                        <a:t>Yet to Start</a:t>
                      </a:r>
                    </a:p>
                  </a:txBody>
                  <a:tcPr anchor="ctr">
                    <a:solidFill>
                      <a:srgbClr val="00B0F0"/>
                    </a:solidFill>
                  </a:tcPr>
                </a:tc>
                <a:tc>
                  <a:txBody>
                    <a:bodyPr/>
                    <a:lstStyle/>
                    <a:p>
                      <a:pPr algn="ctr"/>
                      <a:r>
                        <a:rPr lang="en-IN" sz="2000" dirty="0">
                          <a:solidFill>
                            <a:schemeClr val="bg1"/>
                          </a:solidFill>
                          <a:latin typeface="Times New Roman" pitchFamily="18" charset="0"/>
                          <a:cs typeface="Times New Roman" pitchFamily="18" charset="0"/>
                        </a:rPr>
                        <a:t>KCS Returned</a:t>
                      </a:r>
                    </a:p>
                  </a:txBody>
                  <a:tcPr anchor="ctr">
                    <a:solidFill>
                      <a:srgbClr val="00B0F0"/>
                    </a:solidFill>
                  </a:tcPr>
                </a:tc>
                <a:tc>
                  <a:txBody>
                    <a:bodyPr/>
                    <a:lstStyle/>
                    <a:p>
                      <a:pPr algn="ctr"/>
                      <a:r>
                        <a:rPr lang="en-IN" sz="2000" dirty="0">
                          <a:solidFill>
                            <a:schemeClr val="bg1"/>
                          </a:solidFill>
                          <a:latin typeface="Times New Roman" pitchFamily="18" charset="0"/>
                          <a:cs typeface="Times New Roman" pitchFamily="18" charset="0"/>
                        </a:rPr>
                        <a:t>Remark</a:t>
                      </a:r>
                    </a:p>
                  </a:txBody>
                  <a:tcPr anchor="ctr">
                    <a:solidFill>
                      <a:srgbClr val="00B0F0"/>
                    </a:solidFill>
                  </a:tcPr>
                </a:tc>
                <a:extLst>
                  <a:ext uri="{0D108BD9-81ED-4DB2-BD59-A6C34878D82A}">
                    <a16:rowId xmlns="" xmlns:a16="http://schemas.microsoft.com/office/drawing/2014/main" val="10000"/>
                  </a:ext>
                </a:extLst>
              </a:tr>
              <a:tr h="352258">
                <a:tc gridSpan="6">
                  <a:txBody>
                    <a:bodyPr/>
                    <a:lstStyle/>
                    <a:p>
                      <a:pPr marL="0" algn="ctr" rtl="0" eaLnBrk="1" latinLnBrk="0" hangingPunct="1"/>
                      <a:r>
                        <a:rPr kumimoji="0" lang="en-IN" sz="2200" b="1" kern="1200" dirty="0">
                          <a:solidFill>
                            <a:srgbClr val="C00000"/>
                          </a:solidFill>
                          <a:latin typeface="Book Antiqua" pitchFamily="18" charset="0"/>
                          <a:ea typeface="+mn-ea"/>
                          <a:cs typeface="+mn-cs"/>
                        </a:rPr>
                        <a:t>Up to Mar 2020</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343105">
                <a:tc>
                  <a:txBody>
                    <a:bodyPr/>
                    <a:lstStyle/>
                    <a:p>
                      <a:pPr marL="0" algn="ctr" rtl="0" eaLnBrk="1" latinLnBrk="0" hangingPunct="1"/>
                      <a:r>
                        <a:rPr kumimoji="0" lang="en-IN" sz="2200" b="1" kern="1200" dirty="0">
                          <a:solidFill>
                            <a:schemeClr val="tx1"/>
                          </a:solidFill>
                          <a:latin typeface="Book Antiqua" pitchFamily="18" charset="0"/>
                          <a:ea typeface="+mn-ea"/>
                          <a:cs typeface="+mn-cs"/>
                        </a:rPr>
                        <a:t>15933</a:t>
                      </a:r>
                    </a:p>
                  </a:txBody>
                  <a:tcPr anchor="ctr"/>
                </a:tc>
                <a:tc>
                  <a:txBody>
                    <a:bodyPr/>
                    <a:lstStyle/>
                    <a:p>
                      <a:pPr marL="0" algn="ctr" rtl="0" eaLnBrk="1" latinLnBrk="0" hangingPunct="1"/>
                      <a:r>
                        <a:rPr kumimoji="0" lang="en-IN" sz="2200" b="1" kern="1200" dirty="0">
                          <a:solidFill>
                            <a:schemeClr val="tx1"/>
                          </a:solidFill>
                          <a:latin typeface="Book Antiqua" pitchFamily="18" charset="0"/>
                          <a:ea typeface="+mn-ea"/>
                          <a:cs typeface="+mn-cs"/>
                        </a:rPr>
                        <a:t>15698</a:t>
                      </a:r>
                    </a:p>
                  </a:txBody>
                  <a:tcPr anchor="ctr"/>
                </a:tc>
                <a:tc>
                  <a:txBody>
                    <a:bodyPr/>
                    <a:lstStyle/>
                    <a:p>
                      <a:pPr marL="0" algn="ctr" rtl="0" eaLnBrk="1" latinLnBrk="0" hangingPunct="1"/>
                      <a:r>
                        <a:rPr kumimoji="0" lang="en-IN" sz="2200" b="1" kern="1200" dirty="0" smtClean="0">
                          <a:solidFill>
                            <a:schemeClr val="tx1"/>
                          </a:solidFill>
                          <a:latin typeface="Book Antiqua" pitchFamily="18" charset="0"/>
                          <a:ea typeface="+mn-ea"/>
                          <a:cs typeface="+mn-cs"/>
                        </a:rPr>
                        <a:t>47</a:t>
                      </a:r>
                      <a:endParaRPr kumimoji="0" lang="en-IN" sz="2200" b="1" kern="1200" dirty="0">
                        <a:solidFill>
                          <a:schemeClr val="tx1"/>
                        </a:solidFill>
                        <a:latin typeface="Book Antiqua" pitchFamily="18" charset="0"/>
                        <a:ea typeface="+mn-ea"/>
                        <a:cs typeface="+mn-cs"/>
                      </a:endParaRPr>
                    </a:p>
                  </a:txBody>
                  <a:tcPr anchor="ctr"/>
                </a:tc>
                <a:tc>
                  <a:txBody>
                    <a:bodyPr/>
                    <a:lstStyle/>
                    <a:p>
                      <a:pPr algn="ctr"/>
                      <a:r>
                        <a:rPr lang="en-US" sz="2200" b="1" dirty="0" smtClean="0">
                          <a:latin typeface="Book Antiqua" pitchFamily="18" charset="0"/>
                        </a:rPr>
                        <a:t>54</a:t>
                      </a:r>
                      <a:endParaRPr lang="en-US" sz="2200" b="1" dirty="0">
                        <a:latin typeface="Book Antiqua" pitchFamily="18" charset="0"/>
                      </a:endParaRPr>
                    </a:p>
                  </a:txBody>
                  <a:tcPr anchor="ctr"/>
                </a:tc>
                <a:tc>
                  <a:txBody>
                    <a:bodyPr/>
                    <a:lstStyle/>
                    <a:p>
                      <a:pPr marL="0" algn="ctr" defTabSz="914400" rtl="0" eaLnBrk="1" latinLnBrk="0" hangingPunct="1"/>
                      <a:r>
                        <a:rPr kumimoji="0" lang="en-US" sz="2200" b="1" kern="1200" smtClean="0">
                          <a:solidFill>
                            <a:schemeClr val="tx1"/>
                          </a:solidFill>
                          <a:latin typeface="Book Antiqua" pitchFamily="18" charset="0"/>
                          <a:ea typeface="+mn-ea"/>
                          <a:cs typeface="+mn-cs"/>
                        </a:rPr>
                        <a:t>134</a:t>
                      </a:r>
                      <a:endParaRPr kumimoji="0" lang="en-US" sz="2200" b="1" kern="1200" dirty="0">
                        <a:solidFill>
                          <a:schemeClr val="tx1"/>
                        </a:solidFill>
                        <a:latin typeface="Book Antiqua" pitchFamily="18" charset="0"/>
                        <a:ea typeface="+mn-ea"/>
                        <a:cs typeface="+mn-cs"/>
                      </a:endParaRPr>
                    </a:p>
                  </a:txBody>
                  <a:tcPr anchor="ctr"/>
                </a:tc>
                <a:tc>
                  <a:txBody>
                    <a:bodyPr/>
                    <a:lstStyle/>
                    <a:p>
                      <a:pPr marL="0" algn="ctr" rtl="0" eaLnBrk="1" latinLnBrk="0" hangingPunct="1"/>
                      <a:r>
                        <a:rPr kumimoji="0" lang="en-IN" sz="1200" kern="1200" dirty="0">
                          <a:solidFill>
                            <a:schemeClr val="tx2"/>
                          </a:solidFill>
                          <a:latin typeface="+mj-lt"/>
                          <a:ea typeface="+mn-ea"/>
                          <a:cs typeface="+mn-cs"/>
                        </a:rPr>
                        <a:t> </a:t>
                      </a:r>
                      <a:r>
                        <a:rPr kumimoji="0" lang="en-IN" sz="1200" kern="1200" dirty="0">
                          <a:solidFill>
                            <a:schemeClr val="tx1"/>
                          </a:solidFill>
                          <a:latin typeface="+mj-lt"/>
                          <a:ea typeface="+mn-ea"/>
                          <a:cs typeface="+mn-cs"/>
                        </a:rPr>
                        <a:t>SLSMC has decided</a:t>
                      </a:r>
                      <a:r>
                        <a:rPr kumimoji="0" lang="en-IN" sz="1200" kern="1200" baseline="0" dirty="0">
                          <a:solidFill>
                            <a:schemeClr val="tx1"/>
                          </a:solidFill>
                          <a:latin typeface="+mj-lt"/>
                          <a:ea typeface="+mn-ea"/>
                          <a:cs typeface="+mn-cs"/>
                        </a:rPr>
                        <a:t> not to construct KS where enrolment is less than 10</a:t>
                      </a:r>
                      <a:r>
                        <a:rPr kumimoji="0" lang="en-IN" sz="1200" kern="1200" baseline="0" dirty="0">
                          <a:solidFill>
                            <a:schemeClr val="tx2"/>
                          </a:solidFill>
                          <a:latin typeface="+mj-lt"/>
                          <a:ea typeface="+mn-ea"/>
                          <a:cs typeface="+mn-cs"/>
                        </a:rPr>
                        <a:t>. </a:t>
                      </a:r>
                    </a:p>
                    <a:p>
                      <a:pPr marL="0" algn="ctr" rtl="0" eaLnBrk="1" latinLnBrk="0" hangingPunct="1"/>
                      <a:r>
                        <a:rPr kumimoji="0" lang="en-IN" sz="1200" kern="1200" baseline="0" dirty="0">
                          <a:solidFill>
                            <a:schemeClr val="tx2"/>
                          </a:solidFill>
                          <a:latin typeface="+mj-lt"/>
                          <a:ea typeface="+mn-ea"/>
                          <a:cs typeface="+mn-cs"/>
                        </a:rPr>
                        <a:t>Due to change in plinth area, 27 kitchen extra constructed. </a:t>
                      </a:r>
                      <a:endParaRPr kumimoji="0" lang="en-IN" sz="1200" kern="1200" dirty="0">
                        <a:solidFill>
                          <a:schemeClr val="tx2"/>
                        </a:solidFill>
                        <a:latin typeface="+mj-lt"/>
                        <a:ea typeface="+mn-ea"/>
                        <a:cs typeface="+mn-cs"/>
                      </a:endParaRPr>
                    </a:p>
                  </a:txBody>
                  <a:tcPr anchor="ctr"/>
                </a:tc>
                <a:extLst>
                  <a:ext uri="{0D108BD9-81ED-4DB2-BD59-A6C34878D82A}">
                    <a16:rowId xmlns="" xmlns:a16="http://schemas.microsoft.com/office/drawing/2014/main" val="10002"/>
                  </a:ext>
                </a:extLst>
              </a:tr>
            </a:tbl>
          </a:graphicData>
        </a:graphic>
      </p:graphicFrame>
      <p:graphicFrame>
        <p:nvGraphicFramePr>
          <p:cNvPr id="8" name="Table 7"/>
          <p:cNvGraphicFramePr>
            <a:graphicFrameLocks noGrp="1"/>
          </p:cNvGraphicFramePr>
          <p:nvPr/>
        </p:nvGraphicFramePr>
        <p:xfrm>
          <a:off x="357158" y="28572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Kitchen Cum Store</a:t>
                      </a:r>
                      <a:r>
                        <a:rPr lang="en-US" sz="2400" b="1" baseline="0" dirty="0">
                          <a:latin typeface="Times New Roman" pitchFamily="18" charset="0"/>
                          <a:cs typeface="Times New Roman" pitchFamily="18" charset="0"/>
                        </a:rPr>
                        <a:t> Progress</a:t>
                      </a:r>
                      <a:endParaRPr lang="en-US" sz="2400" dirty="0">
                        <a:latin typeface="Times New Roman" pitchFamily="18" charset="0"/>
                        <a:cs typeface="Times New Roman" pitchFamily="18" charset="0"/>
                      </a:endParaRPr>
                    </a:p>
                  </a:txBody>
                  <a:tcPr>
                    <a:solidFill>
                      <a:srgbClr val="FF0000"/>
                    </a:solidFill>
                  </a:tcPr>
                </a:tc>
                <a:extLst>
                  <a:ext uri="{0D108BD9-81ED-4DB2-BD59-A6C34878D82A}">
                    <a16:rowId xmlns="" xmlns:a16="http://schemas.microsoft.com/office/drawing/2014/main" val="10000"/>
                  </a:ext>
                </a:extLst>
              </a:tr>
            </a:tbl>
          </a:graphicData>
        </a:graphic>
      </p:graphicFrame>
      <p:grpSp>
        <p:nvGrpSpPr>
          <p:cNvPr id="2" name="Group 10"/>
          <p:cNvGrpSpPr/>
          <p:nvPr/>
        </p:nvGrpSpPr>
        <p:grpSpPr>
          <a:xfrm>
            <a:off x="420222" y="4000504"/>
            <a:ext cx="8394926" cy="2643206"/>
            <a:chOff x="420222" y="3841862"/>
            <a:chExt cx="8394926" cy="2428893"/>
          </a:xfrm>
        </p:grpSpPr>
        <p:pic>
          <p:nvPicPr>
            <p:cNvPr id="12" name="Picture 11" descr="DSC00261.JPG"/>
            <p:cNvPicPr>
              <a:picLocks noChangeAspect="1"/>
            </p:cNvPicPr>
            <p:nvPr/>
          </p:nvPicPr>
          <p:blipFill>
            <a:blip r:embed="rId3" cstate="print">
              <a:lum bright="10000" contrast="30000"/>
            </a:blip>
            <a:srcRect l="26562" t="6250" b="6250"/>
            <a:stretch>
              <a:fillRect/>
            </a:stretch>
          </p:blipFill>
          <p:spPr>
            <a:xfrm>
              <a:off x="420222" y="3841862"/>
              <a:ext cx="2674738" cy="2428893"/>
            </a:xfrm>
            <a:prstGeom prst="rect">
              <a:avLst/>
            </a:prstGeom>
          </p:spPr>
        </p:pic>
        <p:pic>
          <p:nvPicPr>
            <p:cNvPr id="13" name="Picture 12" descr="DSC02149.JPG"/>
            <p:cNvPicPr>
              <a:picLocks noChangeAspect="1"/>
            </p:cNvPicPr>
            <p:nvPr/>
          </p:nvPicPr>
          <p:blipFill>
            <a:blip r:embed="rId4" cstate="print">
              <a:lum bright="10000" contrast="20000"/>
            </a:blip>
            <a:stretch>
              <a:fillRect/>
            </a:stretch>
          </p:blipFill>
          <p:spPr>
            <a:xfrm>
              <a:off x="6000760" y="3907508"/>
              <a:ext cx="2814388" cy="2363247"/>
            </a:xfrm>
            <a:prstGeom prst="rect">
              <a:avLst/>
            </a:prstGeom>
          </p:spPr>
        </p:pic>
        <p:pic>
          <p:nvPicPr>
            <p:cNvPr id="14" name="Picture 13" descr="IMG-20160316-WA0024.jpg"/>
            <p:cNvPicPr>
              <a:picLocks noChangeAspect="1"/>
            </p:cNvPicPr>
            <p:nvPr/>
          </p:nvPicPr>
          <p:blipFill>
            <a:blip r:embed="rId5" cstate="print"/>
            <a:stretch>
              <a:fillRect/>
            </a:stretch>
          </p:blipFill>
          <p:spPr>
            <a:xfrm>
              <a:off x="3159006" y="3841863"/>
              <a:ext cx="2786082" cy="2428892"/>
            </a:xfrm>
            <a:prstGeom prst="rect">
              <a:avLst/>
            </a:prstGeom>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48846466"/>
              </p:ext>
            </p:extLst>
          </p:nvPr>
        </p:nvGraphicFramePr>
        <p:xfrm>
          <a:off x="357157" y="814888"/>
          <a:ext cx="8501123" cy="3114176"/>
        </p:xfrm>
        <a:graphic>
          <a:graphicData uri="http://schemas.openxmlformats.org/drawingml/2006/table">
            <a:tbl>
              <a:tblPr firstRow="1" bandRow="1">
                <a:tableStyleId>{5C22544A-7EE6-4342-B048-85BDC9FD1C3A}</a:tableStyleId>
              </a:tblPr>
              <a:tblGrid>
                <a:gridCol w="1197342">
                  <a:extLst>
                    <a:ext uri="{9D8B030D-6E8A-4147-A177-3AD203B41FA5}">
                      <a16:colId xmlns="" xmlns:a16="http://schemas.microsoft.com/office/drawing/2014/main" val="20000"/>
                    </a:ext>
                  </a:extLst>
                </a:gridCol>
                <a:gridCol w="1197341">
                  <a:extLst>
                    <a:ext uri="{9D8B030D-6E8A-4147-A177-3AD203B41FA5}">
                      <a16:colId xmlns="" xmlns:a16="http://schemas.microsoft.com/office/drawing/2014/main" val="20001"/>
                    </a:ext>
                  </a:extLst>
                </a:gridCol>
                <a:gridCol w="1796012">
                  <a:extLst>
                    <a:ext uri="{9D8B030D-6E8A-4147-A177-3AD203B41FA5}">
                      <a16:colId xmlns="" xmlns:a16="http://schemas.microsoft.com/office/drawing/2014/main" val="20002"/>
                    </a:ext>
                  </a:extLst>
                </a:gridCol>
                <a:gridCol w="1524346">
                  <a:extLst>
                    <a:ext uri="{9D8B030D-6E8A-4147-A177-3AD203B41FA5}">
                      <a16:colId xmlns="" xmlns:a16="http://schemas.microsoft.com/office/drawing/2014/main" val="20003"/>
                    </a:ext>
                  </a:extLst>
                </a:gridCol>
                <a:gridCol w="1229538">
                  <a:extLst>
                    <a:ext uri="{9D8B030D-6E8A-4147-A177-3AD203B41FA5}">
                      <a16:colId xmlns="" xmlns:a16="http://schemas.microsoft.com/office/drawing/2014/main" val="20004"/>
                    </a:ext>
                  </a:extLst>
                </a:gridCol>
                <a:gridCol w="1556544">
                  <a:extLst>
                    <a:ext uri="{9D8B030D-6E8A-4147-A177-3AD203B41FA5}">
                      <a16:colId xmlns="" xmlns:a16="http://schemas.microsoft.com/office/drawing/2014/main" val="20005"/>
                    </a:ext>
                  </a:extLst>
                </a:gridCol>
              </a:tblGrid>
              <a:tr h="1278452">
                <a:tc>
                  <a:txBody>
                    <a:bodyPr/>
                    <a:lstStyle/>
                    <a:p>
                      <a:pPr algn="ctr"/>
                      <a:r>
                        <a:rPr lang="en-US" sz="1800" dirty="0">
                          <a:latin typeface="Times New Roman" pitchFamily="18" charset="0"/>
                          <a:cs typeface="Times New Roman" pitchFamily="18" charset="0"/>
                        </a:rPr>
                        <a:t>Total </a:t>
                      </a:r>
                    </a:p>
                    <a:p>
                      <a:pPr algn="ctr"/>
                      <a:r>
                        <a:rPr lang="en-US" sz="1800" dirty="0">
                          <a:latin typeface="Times New Roman" pitchFamily="18" charset="0"/>
                          <a:cs typeface="Times New Roman" pitchFamily="18" charset="0"/>
                        </a:rPr>
                        <a:t>Approval</a:t>
                      </a:r>
                    </a:p>
                  </a:txBody>
                  <a:tcPr anchor="ctr">
                    <a:solidFill>
                      <a:srgbClr val="00B0F0"/>
                    </a:solidFill>
                  </a:tcPr>
                </a:tc>
                <a:tc>
                  <a:txBody>
                    <a:bodyPr/>
                    <a:lstStyle/>
                    <a:p>
                      <a:pPr algn="ctr"/>
                      <a:r>
                        <a:rPr lang="en-US" sz="1800" dirty="0">
                          <a:latin typeface="Times New Roman" pitchFamily="18" charset="0"/>
                          <a:cs typeface="Times New Roman" pitchFamily="18" charset="0"/>
                        </a:rPr>
                        <a:t>Opening Balance</a:t>
                      </a:r>
                    </a:p>
                    <a:p>
                      <a:pPr algn="ctr"/>
                      <a:r>
                        <a:rPr lang="en-US" sz="1800" dirty="0">
                          <a:latin typeface="Times New Roman" pitchFamily="18" charset="0"/>
                          <a:cs typeface="Times New Roman" pitchFamily="18" charset="0"/>
                        </a:rPr>
                        <a:t>(Central+</a:t>
                      </a:r>
                    </a:p>
                    <a:p>
                      <a:pPr algn="ctr"/>
                      <a:r>
                        <a:rPr lang="en-US" sz="1800" dirty="0">
                          <a:latin typeface="Times New Roman" pitchFamily="18" charset="0"/>
                          <a:cs typeface="Times New Roman" pitchFamily="18" charset="0"/>
                        </a:rPr>
                        <a:t>State)</a:t>
                      </a:r>
                    </a:p>
                  </a:txBody>
                  <a:tcPr anchor="ctr">
                    <a:solidFill>
                      <a:srgbClr val="00B0F0"/>
                    </a:solidFill>
                  </a:tcPr>
                </a:tc>
                <a:tc>
                  <a:txBody>
                    <a:bodyPr/>
                    <a:lstStyle/>
                    <a:p>
                      <a:pPr algn="ctr"/>
                      <a:r>
                        <a:rPr lang="en-US" sz="1800" dirty="0">
                          <a:latin typeface="Times New Roman" pitchFamily="18" charset="0"/>
                          <a:cs typeface="Times New Roman" pitchFamily="18" charset="0"/>
                        </a:rPr>
                        <a:t>State </a:t>
                      </a:r>
                    </a:p>
                    <a:p>
                      <a:pPr algn="ctr"/>
                      <a:r>
                        <a:rPr lang="en-US" sz="1800" dirty="0">
                          <a:latin typeface="Times New Roman" pitchFamily="18" charset="0"/>
                          <a:cs typeface="Times New Roman" pitchFamily="18" charset="0"/>
                        </a:rPr>
                        <a:t>Releases including Central Share</a:t>
                      </a:r>
                    </a:p>
                  </a:txBody>
                  <a:tcPr anchor="ctr">
                    <a:solidFill>
                      <a:srgbClr val="00B0F0"/>
                    </a:solidFill>
                  </a:tcPr>
                </a:tc>
                <a:tc>
                  <a:txBody>
                    <a:bodyPr/>
                    <a:lstStyle/>
                    <a:p>
                      <a:pPr algn="ctr"/>
                      <a:r>
                        <a:rPr lang="en-US" sz="1800" dirty="0">
                          <a:latin typeface="Times New Roman" pitchFamily="18" charset="0"/>
                          <a:cs typeface="Times New Roman" pitchFamily="18" charset="0"/>
                        </a:rPr>
                        <a:t>Expenditure</a:t>
                      </a:r>
                    </a:p>
                  </a:txBody>
                  <a:tcPr anchor="ctr">
                    <a:solidFill>
                      <a:srgbClr val="00B0F0"/>
                    </a:solidFill>
                  </a:tcPr>
                </a:tc>
                <a:tc>
                  <a:txBody>
                    <a:bodyPr/>
                    <a:lstStyle/>
                    <a:p>
                      <a:pPr algn="ctr"/>
                      <a:r>
                        <a:rPr lang="en-US" sz="1800" dirty="0">
                          <a:latin typeface="Times New Roman" pitchFamily="18" charset="0"/>
                          <a:cs typeface="Times New Roman" pitchFamily="18" charset="0"/>
                        </a:rPr>
                        <a:t>Total Available</a:t>
                      </a:r>
                      <a:r>
                        <a:rPr lang="en-US" sz="1800" baseline="0" dirty="0">
                          <a:latin typeface="Times New Roman" pitchFamily="18" charset="0"/>
                          <a:cs typeface="Times New Roman" pitchFamily="18" charset="0"/>
                        </a:rPr>
                        <a:t> Amount</a:t>
                      </a:r>
                      <a:endParaRPr lang="en-US" sz="1800" dirty="0">
                        <a:latin typeface="Times New Roman" pitchFamily="18" charset="0"/>
                        <a:cs typeface="Times New Roman" pitchFamily="18" charset="0"/>
                      </a:endParaRPr>
                    </a:p>
                  </a:txBody>
                  <a:tcPr anchor="ctr">
                    <a:solidFill>
                      <a:srgbClr val="00B0F0"/>
                    </a:solidFill>
                  </a:tcPr>
                </a:tc>
                <a:tc>
                  <a:txBody>
                    <a:bodyPr/>
                    <a:lstStyle/>
                    <a:p>
                      <a:pPr algn="ctr"/>
                      <a:r>
                        <a:rPr lang="en-US" sz="1800" dirty="0">
                          <a:latin typeface="Times New Roman" pitchFamily="18" charset="0"/>
                          <a:cs typeface="Times New Roman" pitchFamily="18" charset="0"/>
                        </a:rPr>
                        <a:t>% Expenditure against Release+OB</a:t>
                      </a:r>
                    </a:p>
                  </a:txBody>
                  <a:tcPr anchor="ctr">
                    <a:solidFill>
                      <a:srgbClr val="00B0F0"/>
                    </a:solidFill>
                  </a:tcPr>
                </a:tc>
                <a:extLst>
                  <a:ext uri="{0D108BD9-81ED-4DB2-BD59-A6C34878D82A}">
                    <a16:rowId xmlns="" xmlns:a16="http://schemas.microsoft.com/office/drawing/2014/main" val="10000"/>
                  </a:ext>
                </a:extLst>
              </a:tr>
              <a:tr h="458931">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i="0" dirty="0">
                          <a:solidFill>
                            <a:srgbClr val="C00000"/>
                          </a:solidFill>
                          <a:latin typeface="Times New Roman" pitchFamily="18" charset="0"/>
                          <a:cs typeface="Times New Roman" pitchFamily="18" charset="0"/>
                        </a:rPr>
                        <a:t>Apr 2019- Dec</a:t>
                      </a:r>
                      <a:r>
                        <a:rPr lang="en-US" sz="2200" b="1" i="0" baseline="0" dirty="0">
                          <a:solidFill>
                            <a:srgbClr val="C00000"/>
                          </a:solidFill>
                          <a:latin typeface="Times New Roman" pitchFamily="18" charset="0"/>
                          <a:cs typeface="Times New Roman" pitchFamily="18" charset="0"/>
                        </a:rPr>
                        <a:t> 2019</a:t>
                      </a:r>
                      <a:endParaRPr lang="en-US" sz="2200" b="1" i="0" dirty="0">
                        <a:solidFill>
                          <a:srgbClr val="C00000"/>
                        </a:solidFill>
                        <a:latin typeface="Times New Roman" pitchFamily="18" charset="0"/>
                        <a:cs typeface="Times New Roman" pitchFamily="18" charset="0"/>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458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tx1"/>
                          </a:solidFill>
                          <a:latin typeface="Book Antiqua" pitchFamily="18" charset="0"/>
                          <a:ea typeface="+mn-ea"/>
                          <a:cs typeface="+mn-cs"/>
                        </a:rPr>
                        <a:t>19406.41</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1869.54</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12895.13</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11307.20</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14729.76</a:t>
                      </a:r>
                    </a:p>
                  </a:txBody>
                  <a:tcPr anchor="ctr"/>
                </a:tc>
                <a:tc>
                  <a:txBody>
                    <a:bodyPr/>
                    <a:lstStyle/>
                    <a:p>
                      <a:pPr marL="0" algn="ctr" defTabSz="914400" rtl="0" eaLnBrk="1" latinLnBrk="0" hangingPunct="1"/>
                      <a:r>
                        <a:rPr kumimoji="0" lang="en-US" sz="2000" b="1" kern="1200" dirty="0">
                          <a:solidFill>
                            <a:schemeClr val="tx1"/>
                          </a:solidFill>
                          <a:latin typeface="Book Antiqua" pitchFamily="18" charset="0"/>
                          <a:ea typeface="+mn-ea"/>
                          <a:cs typeface="+mn-cs"/>
                        </a:rPr>
                        <a:t>77%</a:t>
                      </a:r>
                    </a:p>
                  </a:txBody>
                  <a:tcPr anchor="ctr"/>
                </a:tc>
                <a:extLst>
                  <a:ext uri="{0D108BD9-81ED-4DB2-BD59-A6C34878D82A}">
                    <a16:rowId xmlns="" xmlns:a16="http://schemas.microsoft.com/office/drawing/2014/main" val="10002"/>
                  </a:ext>
                </a:extLst>
              </a:tr>
              <a:tr h="458931">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i="0" dirty="0">
                          <a:solidFill>
                            <a:srgbClr val="C00000"/>
                          </a:solidFill>
                          <a:latin typeface="Times New Roman" pitchFamily="18" charset="0"/>
                          <a:cs typeface="Times New Roman" pitchFamily="18" charset="0"/>
                        </a:rPr>
                        <a:t>Apr 2019- Mar</a:t>
                      </a:r>
                      <a:r>
                        <a:rPr lang="en-US" sz="2200" b="1" i="0" baseline="0" dirty="0">
                          <a:solidFill>
                            <a:srgbClr val="C00000"/>
                          </a:solidFill>
                          <a:latin typeface="Times New Roman" pitchFamily="18" charset="0"/>
                          <a:cs typeface="Times New Roman" pitchFamily="18" charset="0"/>
                        </a:rPr>
                        <a:t> 2020</a:t>
                      </a:r>
                      <a:endParaRPr lang="en-US" sz="2200" b="1" i="0" dirty="0">
                        <a:solidFill>
                          <a:srgbClr val="C00000"/>
                        </a:solidFill>
                        <a:latin typeface="Times New Roman" pitchFamily="18" charset="0"/>
                        <a:cs typeface="Times New Roman" pitchFamily="18" charset="0"/>
                      </a:endParaRPr>
                    </a:p>
                  </a:txBody>
                  <a:tcPr anchor="ctr"/>
                </a:tc>
                <a:tc hMerge="1">
                  <a:txBody>
                    <a:bodyPr/>
                    <a:lstStyle/>
                    <a:p>
                      <a:pPr algn="ctr"/>
                      <a:endParaRPr lang="en-US" sz="2200" b="0" i="0" dirty="0">
                        <a:latin typeface="Times New Roman" pitchFamily="18" charset="0"/>
                        <a:cs typeface="Times New Roman" pitchFamily="18" charset="0"/>
                      </a:endParaRP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a:p>
                  </a:txBody>
                  <a:tcPr/>
                </a:tc>
                <a:tc hMerge="1">
                  <a:txBody>
                    <a:bodyPr/>
                    <a:lstStyle/>
                    <a:p>
                      <a:endParaRPr lang="en-US" dirty="0"/>
                    </a:p>
                  </a:txBody>
                  <a:tcPr anchor="ctr"/>
                </a:tc>
                <a:extLst>
                  <a:ext uri="{0D108BD9-81ED-4DB2-BD59-A6C34878D82A}">
                    <a16:rowId xmlns="" xmlns:a16="http://schemas.microsoft.com/office/drawing/2014/main" val="10003"/>
                  </a:ext>
                </a:extLst>
              </a:tr>
              <a:tr h="4589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tx1"/>
                          </a:solidFill>
                          <a:latin typeface="Book Antiqua" pitchFamily="18" charset="0"/>
                          <a:ea typeface="+mn-ea"/>
                          <a:cs typeface="+mn-cs"/>
                        </a:rPr>
                        <a:t>19406.41</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1869.54</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15979.25</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15602.52</a:t>
                      </a:r>
                    </a:p>
                  </a:txBody>
                  <a:tcPr anchor="ctr"/>
                </a:tc>
                <a:tc>
                  <a:txBody>
                    <a:bodyPr/>
                    <a:lstStyle/>
                    <a:p>
                      <a:pPr marL="0" algn="ctr" defTabSz="914400" rtl="0" eaLnBrk="1" latinLnBrk="0" hangingPunct="1"/>
                      <a:r>
                        <a:rPr kumimoji="0" lang="en-US" sz="1800" b="1" kern="1200" dirty="0">
                          <a:solidFill>
                            <a:schemeClr val="tx1"/>
                          </a:solidFill>
                          <a:latin typeface="Book Antiqua" pitchFamily="18" charset="0"/>
                          <a:ea typeface="+mn-ea"/>
                          <a:cs typeface="+mn-cs"/>
                        </a:rPr>
                        <a:t>17848.79</a:t>
                      </a:r>
                    </a:p>
                  </a:txBody>
                  <a:tcPr anchor="ctr"/>
                </a:tc>
                <a:tc>
                  <a:txBody>
                    <a:bodyPr/>
                    <a:lstStyle/>
                    <a:p>
                      <a:pPr marL="0" algn="ctr" defTabSz="914400" rtl="0" eaLnBrk="1" latinLnBrk="0" hangingPunct="1"/>
                      <a:r>
                        <a:rPr kumimoji="0" lang="en-US" sz="2000" b="1" kern="1200" dirty="0">
                          <a:solidFill>
                            <a:schemeClr val="tx1"/>
                          </a:solidFill>
                          <a:latin typeface="Book Antiqua" pitchFamily="18" charset="0"/>
                          <a:ea typeface="+mn-ea"/>
                          <a:cs typeface="+mn-cs"/>
                        </a:rPr>
                        <a:t>87%</a:t>
                      </a:r>
                    </a:p>
                  </a:txBody>
                  <a:tcPr anchor="ctr"/>
                </a:tc>
                <a:extLst>
                  <a:ext uri="{0D108BD9-81ED-4DB2-BD59-A6C34878D82A}">
                    <a16:rowId xmlns="" xmlns:a16="http://schemas.microsoft.com/office/drawing/2014/main" val="10004"/>
                  </a:ext>
                </a:extLst>
              </a:tr>
            </a:tbl>
          </a:graphicData>
        </a:graphic>
      </p:graphicFrame>
      <p:graphicFrame>
        <p:nvGraphicFramePr>
          <p:cNvPr id="6" name="Table 5"/>
          <p:cNvGraphicFramePr>
            <a:graphicFrameLocks noGrp="1"/>
          </p:cNvGraphicFramePr>
          <p:nvPr/>
        </p:nvGraphicFramePr>
        <p:xfrm>
          <a:off x="357158" y="28572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Times New Roman" pitchFamily="18" charset="0"/>
                          <a:cs typeface="Times New Roman" pitchFamily="18" charset="0"/>
                        </a:rPr>
                        <a:t>Budget Utilization (Rs. in Lac)</a:t>
                      </a:r>
                      <a:endParaRPr lang="en-US" sz="2400" dirty="0">
                        <a:latin typeface="Times New Roman" pitchFamily="18" charset="0"/>
                        <a:cs typeface="Times New Roman" pitchFamily="18" charset="0"/>
                      </a:endParaRPr>
                    </a:p>
                  </a:txBody>
                  <a:tcPr>
                    <a:solidFill>
                      <a:srgbClr val="FF0000"/>
                    </a:solidFill>
                  </a:tcPr>
                </a:tc>
                <a:extLst>
                  <a:ext uri="{0D108BD9-81ED-4DB2-BD59-A6C34878D82A}">
                    <a16:rowId xmlns="" xmlns:a16="http://schemas.microsoft.com/office/drawing/2014/main" val="10000"/>
                  </a:ext>
                </a:extLst>
              </a:tr>
            </a:tbl>
          </a:graphicData>
        </a:graphic>
      </p:graphicFrame>
      <p:grpSp>
        <p:nvGrpSpPr>
          <p:cNvPr id="2" name="Group 4"/>
          <p:cNvGrpSpPr/>
          <p:nvPr/>
        </p:nvGrpSpPr>
        <p:grpSpPr>
          <a:xfrm>
            <a:off x="357158" y="4485242"/>
            <a:ext cx="8429683" cy="2158468"/>
            <a:chOff x="420222" y="3841862"/>
            <a:chExt cx="8044569" cy="2428892"/>
          </a:xfrm>
        </p:grpSpPr>
        <p:pic>
          <p:nvPicPr>
            <p:cNvPr id="7" name="Picture 6" descr="DSC00261.JPG"/>
            <p:cNvPicPr>
              <a:picLocks noChangeAspect="1"/>
            </p:cNvPicPr>
            <p:nvPr/>
          </p:nvPicPr>
          <p:blipFill>
            <a:blip r:embed="rId3" cstate="print"/>
            <a:stretch>
              <a:fillRect/>
            </a:stretch>
          </p:blipFill>
          <p:spPr>
            <a:xfrm>
              <a:off x="420222" y="3841862"/>
              <a:ext cx="2674738" cy="2428891"/>
            </a:xfrm>
            <a:prstGeom prst="rect">
              <a:avLst/>
            </a:prstGeom>
          </p:spPr>
        </p:pic>
        <p:pic>
          <p:nvPicPr>
            <p:cNvPr id="8" name="Picture 7" descr="DSC02149.JPG"/>
            <p:cNvPicPr>
              <a:picLocks noChangeAspect="1"/>
            </p:cNvPicPr>
            <p:nvPr/>
          </p:nvPicPr>
          <p:blipFill>
            <a:blip r:embed="rId4" cstate="print"/>
            <a:stretch>
              <a:fillRect/>
            </a:stretch>
          </p:blipFill>
          <p:spPr>
            <a:xfrm>
              <a:off x="5993324" y="3841862"/>
              <a:ext cx="2471467" cy="2428892"/>
            </a:xfrm>
            <a:prstGeom prst="rect">
              <a:avLst/>
            </a:prstGeom>
          </p:spPr>
        </p:pic>
        <p:pic>
          <p:nvPicPr>
            <p:cNvPr id="9" name="Picture 8" descr="IMG-20160316-WA0024.jpg"/>
            <p:cNvPicPr>
              <a:picLocks noChangeAspect="1"/>
            </p:cNvPicPr>
            <p:nvPr/>
          </p:nvPicPr>
          <p:blipFill>
            <a:blip r:embed="rId5" cstate="print"/>
            <a:stretch>
              <a:fillRect/>
            </a:stretch>
          </p:blipFill>
          <p:spPr>
            <a:xfrm>
              <a:off x="3143961" y="3841862"/>
              <a:ext cx="2786082" cy="2428892"/>
            </a:xfrm>
            <a:prstGeom prst="rect">
              <a:avLst/>
            </a:prstGeom>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57158" y="785794"/>
          <a:ext cx="2386864" cy="5715042"/>
        </p:xfrm>
        <a:graphic>
          <a:graphicData uri="http://schemas.openxmlformats.org/drawingml/2006/table">
            <a:tbl>
              <a:tblPr firstRow="1" bandRow="1">
                <a:tableStyleId>{5C22544A-7EE6-4342-B048-85BDC9FD1C3A}</a:tableStyleId>
              </a:tblPr>
              <a:tblGrid>
                <a:gridCol w="1348807">
                  <a:extLst>
                    <a:ext uri="{9D8B030D-6E8A-4147-A177-3AD203B41FA5}">
                      <a16:colId xmlns="" xmlns:a16="http://schemas.microsoft.com/office/drawing/2014/main" val="20000"/>
                    </a:ext>
                  </a:extLst>
                </a:gridCol>
                <a:gridCol w="1038057">
                  <a:extLst>
                    <a:ext uri="{9D8B030D-6E8A-4147-A177-3AD203B41FA5}">
                      <a16:colId xmlns="" xmlns:a16="http://schemas.microsoft.com/office/drawing/2014/main" val="20001"/>
                    </a:ext>
                  </a:extLst>
                </a:gridCol>
              </a:tblGrid>
              <a:tr h="1065516">
                <a:tc>
                  <a:txBody>
                    <a:bodyPr/>
                    <a:lstStyle/>
                    <a:p>
                      <a:pPr algn="ctr"/>
                      <a:r>
                        <a:rPr lang="en-US" sz="2400" dirty="0"/>
                        <a:t>Category</a:t>
                      </a:r>
                    </a:p>
                  </a:txBody>
                  <a:tcPr anchor="ctr">
                    <a:solidFill>
                      <a:srgbClr val="00B0F0"/>
                    </a:solidFill>
                  </a:tcPr>
                </a:tc>
                <a:tc>
                  <a:txBody>
                    <a:bodyPr/>
                    <a:lstStyle/>
                    <a:p>
                      <a:pPr algn="ctr"/>
                      <a:r>
                        <a:rPr lang="en-US" sz="2400" dirty="0"/>
                        <a:t>No. of Cooks</a:t>
                      </a:r>
                    </a:p>
                  </a:txBody>
                  <a:tcPr anchor="ctr">
                    <a:solidFill>
                      <a:srgbClr val="00B0F0"/>
                    </a:solidFill>
                  </a:tcPr>
                </a:tc>
                <a:extLst>
                  <a:ext uri="{0D108BD9-81ED-4DB2-BD59-A6C34878D82A}">
                    <a16:rowId xmlns="" xmlns:a16="http://schemas.microsoft.com/office/drawing/2014/main" val="10000"/>
                  </a:ext>
                </a:extLst>
              </a:tr>
              <a:tr h="774921">
                <a:tc>
                  <a:txBody>
                    <a:bodyPr/>
                    <a:lstStyle/>
                    <a:p>
                      <a:pPr algn="ctr"/>
                      <a:r>
                        <a:rPr lang="en-US" sz="2400" b="1" dirty="0">
                          <a:solidFill>
                            <a:schemeClr val="tx1"/>
                          </a:solidFill>
                        </a:rPr>
                        <a:t>SC</a:t>
                      </a:r>
                    </a:p>
                  </a:txBody>
                  <a:tcPr anchor="ctr"/>
                </a:tc>
                <a:tc>
                  <a:txBody>
                    <a:bodyPr/>
                    <a:lstStyle/>
                    <a:p>
                      <a:pPr marL="0" marR="0" algn="ctr" rtl="0" eaLnBrk="1" latinLnBrk="0" hangingPunct="1">
                        <a:spcBef>
                          <a:spcPts val="0"/>
                        </a:spcBef>
                        <a:spcAft>
                          <a:spcPts val="0"/>
                        </a:spcAft>
                      </a:pPr>
                      <a:r>
                        <a:rPr kumimoji="0" lang="en-US" sz="2200" b="1" kern="1200" spc="10" dirty="0">
                          <a:solidFill>
                            <a:schemeClr val="tx1"/>
                          </a:solidFill>
                          <a:latin typeface="Times New Roman" pitchFamily="18" charset="0"/>
                          <a:ea typeface="Times New Roman"/>
                          <a:cs typeface="Times New Roman" pitchFamily="18" charset="0"/>
                        </a:rPr>
                        <a:t>3248</a:t>
                      </a:r>
                    </a:p>
                  </a:txBody>
                  <a:tcPr anchor="ctr"/>
                </a:tc>
                <a:extLst>
                  <a:ext uri="{0D108BD9-81ED-4DB2-BD59-A6C34878D82A}">
                    <a16:rowId xmlns="" xmlns:a16="http://schemas.microsoft.com/office/drawing/2014/main" val="10001"/>
                  </a:ext>
                </a:extLst>
              </a:tr>
              <a:tr h="774921">
                <a:tc>
                  <a:txBody>
                    <a:bodyPr/>
                    <a:lstStyle/>
                    <a:p>
                      <a:pPr algn="ctr"/>
                      <a:r>
                        <a:rPr lang="en-US" sz="2400" b="1" dirty="0">
                          <a:solidFill>
                            <a:schemeClr val="tx1"/>
                          </a:solidFill>
                        </a:rPr>
                        <a:t>ST</a:t>
                      </a:r>
                    </a:p>
                  </a:txBody>
                  <a:tcPr anchor="ctr"/>
                </a:tc>
                <a:tc>
                  <a:txBody>
                    <a:bodyPr/>
                    <a:lstStyle/>
                    <a:p>
                      <a:pPr marL="0" marR="0" algn="ctr" rtl="0" eaLnBrk="1" latinLnBrk="0" hangingPunct="1">
                        <a:spcBef>
                          <a:spcPts val="0"/>
                        </a:spcBef>
                        <a:spcAft>
                          <a:spcPts val="0"/>
                        </a:spcAft>
                      </a:pPr>
                      <a:r>
                        <a:rPr kumimoji="0" lang="en-US" sz="2200" b="1" kern="1200" spc="10" dirty="0">
                          <a:solidFill>
                            <a:schemeClr val="tx1"/>
                          </a:solidFill>
                          <a:latin typeface="Times New Roman" pitchFamily="18" charset="0"/>
                          <a:ea typeface="Times New Roman"/>
                          <a:cs typeface="Times New Roman" pitchFamily="18" charset="0"/>
                        </a:rPr>
                        <a:t>1194</a:t>
                      </a:r>
                    </a:p>
                  </a:txBody>
                  <a:tcPr anchor="ctr"/>
                </a:tc>
                <a:extLst>
                  <a:ext uri="{0D108BD9-81ED-4DB2-BD59-A6C34878D82A}">
                    <a16:rowId xmlns="" xmlns:a16="http://schemas.microsoft.com/office/drawing/2014/main" val="10002"/>
                  </a:ext>
                </a:extLst>
              </a:tr>
              <a:tr h="774921">
                <a:tc>
                  <a:txBody>
                    <a:bodyPr/>
                    <a:lstStyle/>
                    <a:p>
                      <a:pPr algn="ctr"/>
                      <a:r>
                        <a:rPr lang="en-US" sz="2400" b="1" dirty="0">
                          <a:solidFill>
                            <a:schemeClr val="tx1"/>
                          </a:solidFill>
                        </a:rPr>
                        <a:t>OBC</a:t>
                      </a:r>
                    </a:p>
                  </a:txBody>
                  <a:tcPr anchor="ctr"/>
                </a:tc>
                <a:tc>
                  <a:txBody>
                    <a:bodyPr/>
                    <a:lstStyle/>
                    <a:p>
                      <a:pPr marL="0" marR="0" algn="ctr" rtl="0" eaLnBrk="1" latinLnBrk="0" hangingPunct="1">
                        <a:spcBef>
                          <a:spcPts val="0"/>
                        </a:spcBef>
                        <a:spcAft>
                          <a:spcPts val="0"/>
                        </a:spcAft>
                      </a:pPr>
                      <a:r>
                        <a:rPr kumimoji="0" lang="en-US" sz="2200" b="1" kern="1200" spc="10" dirty="0">
                          <a:solidFill>
                            <a:schemeClr val="tx1"/>
                          </a:solidFill>
                          <a:latin typeface="Times New Roman" pitchFamily="18" charset="0"/>
                          <a:ea typeface="Times New Roman"/>
                          <a:cs typeface="Times New Roman" pitchFamily="18" charset="0"/>
                        </a:rPr>
                        <a:t>5050</a:t>
                      </a:r>
                    </a:p>
                  </a:txBody>
                  <a:tcPr anchor="ctr"/>
                </a:tc>
                <a:extLst>
                  <a:ext uri="{0D108BD9-81ED-4DB2-BD59-A6C34878D82A}">
                    <a16:rowId xmlns="" xmlns:a16="http://schemas.microsoft.com/office/drawing/2014/main" val="10003"/>
                  </a:ext>
                </a:extLst>
              </a:tr>
              <a:tr h="774921">
                <a:tc>
                  <a:txBody>
                    <a:bodyPr/>
                    <a:lstStyle/>
                    <a:p>
                      <a:pPr algn="ctr"/>
                      <a:r>
                        <a:rPr lang="en-US" sz="2400" b="1" dirty="0">
                          <a:solidFill>
                            <a:schemeClr val="tx1"/>
                          </a:solidFill>
                        </a:rPr>
                        <a:t>Minority</a:t>
                      </a:r>
                    </a:p>
                  </a:txBody>
                  <a:tcPr anchor="ctr"/>
                </a:tc>
                <a:tc>
                  <a:txBody>
                    <a:bodyPr/>
                    <a:lstStyle/>
                    <a:p>
                      <a:pPr marL="0" marR="0" algn="ctr" rtl="0" eaLnBrk="1" latinLnBrk="0" hangingPunct="1">
                        <a:spcBef>
                          <a:spcPts val="0"/>
                        </a:spcBef>
                        <a:spcAft>
                          <a:spcPts val="0"/>
                        </a:spcAft>
                      </a:pPr>
                      <a:r>
                        <a:rPr kumimoji="0" lang="en-US" sz="2200" b="1" kern="1200" spc="10" dirty="0">
                          <a:solidFill>
                            <a:schemeClr val="tx1"/>
                          </a:solidFill>
                          <a:latin typeface="Times New Roman" pitchFamily="18" charset="0"/>
                          <a:ea typeface="Times New Roman"/>
                          <a:cs typeface="Times New Roman" pitchFamily="18" charset="0"/>
                        </a:rPr>
                        <a:t>592</a:t>
                      </a:r>
                    </a:p>
                  </a:txBody>
                  <a:tcPr anchor="ctr"/>
                </a:tc>
                <a:extLst>
                  <a:ext uri="{0D108BD9-81ED-4DB2-BD59-A6C34878D82A}">
                    <a16:rowId xmlns="" xmlns:a16="http://schemas.microsoft.com/office/drawing/2014/main" val="10004"/>
                  </a:ext>
                </a:extLst>
              </a:tr>
              <a:tr h="774921">
                <a:tc>
                  <a:txBody>
                    <a:bodyPr/>
                    <a:lstStyle/>
                    <a:p>
                      <a:pPr algn="ctr"/>
                      <a:r>
                        <a:rPr lang="en-US" sz="2400" b="1" dirty="0">
                          <a:solidFill>
                            <a:schemeClr val="tx1"/>
                          </a:solidFill>
                        </a:rPr>
                        <a:t>General</a:t>
                      </a:r>
                    </a:p>
                  </a:txBody>
                  <a:tcPr anchor="ctr"/>
                </a:tc>
                <a:tc>
                  <a:txBody>
                    <a:bodyPr/>
                    <a:lstStyle/>
                    <a:p>
                      <a:pPr marL="0" marR="0" algn="ctr" rtl="0" eaLnBrk="1" latinLnBrk="0" hangingPunct="1">
                        <a:spcBef>
                          <a:spcPts val="0"/>
                        </a:spcBef>
                        <a:spcAft>
                          <a:spcPts val="0"/>
                        </a:spcAft>
                      </a:pPr>
                      <a:r>
                        <a:rPr kumimoji="0" lang="en-US" sz="2200" b="1" kern="1200" spc="10" dirty="0">
                          <a:solidFill>
                            <a:schemeClr val="tx1"/>
                          </a:solidFill>
                          <a:latin typeface="Times New Roman" pitchFamily="18" charset="0"/>
                          <a:ea typeface="Times New Roman"/>
                          <a:cs typeface="Times New Roman" pitchFamily="18" charset="0"/>
                        </a:rPr>
                        <a:t>15730</a:t>
                      </a:r>
                    </a:p>
                  </a:txBody>
                  <a:tcPr anchor="ctr"/>
                </a:tc>
                <a:extLst>
                  <a:ext uri="{0D108BD9-81ED-4DB2-BD59-A6C34878D82A}">
                    <a16:rowId xmlns="" xmlns:a16="http://schemas.microsoft.com/office/drawing/2014/main" val="10005"/>
                  </a:ext>
                </a:extLst>
              </a:tr>
              <a:tr h="774921">
                <a:tc>
                  <a:txBody>
                    <a:bodyPr/>
                    <a:lstStyle/>
                    <a:p>
                      <a:pPr algn="ctr"/>
                      <a:r>
                        <a:rPr lang="en-US" sz="2400" b="1" dirty="0">
                          <a:solidFill>
                            <a:schemeClr val="tx1"/>
                          </a:solidFill>
                        </a:rPr>
                        <a:t>Total</a:t>
                      </a:r>
                    </a:p>
                  </a:txBody>
                  <a:tcPr anchor="ctr"/>
                </a:tc>
                <a:tc>
                  <a:txBody>
                    <a:bodyPr/>
                    <a:lstStyle/>
                    <a:p>
                      <a:pPr marL="0" marR="0" algn="ctr" rtl="0" eaLnBrk="1" latinLnBrk="0" hangingPunct="1">
                        <a:spcBef>
                          <a:spcPts val="0"/>
                        </a:spcBef>
                        <a:spcAft>
                          <a:spcPts val="0"/>
                        </a:spcAft>
                      </a:pPr>
                      <a:r>
                        <a:rPr kumimoji="0" lang="en-US" sz="2200" b="1" kern="1200" spc="10" dirty="0">
                          <a:solidFill>
                            <a:schemeClr val="tx1"/>
                          </a:solidFill>
                          <a:latin typeface="Times New Roman" pitchFamily="18" charset="0"/>
                          <a:ea typeface="Times New Roman"/>
                          <a:cs typeface="Times New Roman" pitchFamily="18" charset="0"/>
                        </a:rPr>
                        <a:t>25814</a:t>
                      </a:r>
                    </a:p>
                  </a:txBody>
                  <a:tcPr anchor="ctr"/>
                </a:tc>
                <a:extLst>
                  <a:ext uri="{0D108BD9-81ED-4DB2-BD59-A6C34878D82A}">
                    <a16:rowId xmlns="" xmlns:a16="http://schemas.microsoft.com/office/drawing/2014/main" val="10006"/>
                  </a:ext>
                </a:extLst>
              </a:tr>
            </a:tbl>
          </a:graphicData>
        </a:graphic>
      </p:graphicFrame>
      <p:graphicFrame>
        <p:nvGraphicFramePr>
          <p:cNvPr id="9" name="Table 8"/>
          <p:cNvGraphicFramePr>
            <a:graphicFrameLocks noGrp="1"/>
          </p:cNvGraphicFramePr>
          <p:nvPr/>
        </p:nvGraphicFramePr>
        <p:xfrm>
          <a:off x="357158" y="260648"/>
          <a:ext cx="8501122" cy="457200"/>
        </p:xfrm>
        <a:graphic>
          <a:graphicData uri="http://schemas.openxmlformats.org/drawingml/2006/table">
            <a:tbl>
              <a:tblPr firstRow="1" bandRow="1">
                <a:tableStyleId>{5C22544A-7EE6-4342-B048-85BDC9FD1C3A}</a:tableStyleId>
              </a:tblPr>
              <a:tblGrid>
                <a:gridCol w="850112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rial Narrow" pitchFamily="34" charset="0"/>
                          <a:cs typeface="Shonar Bangla" pitchFamily="34" charset="0"/>
                        </a:rPr>
                        <a:t>Category wise Cooks</a:t>
                      </a:r>
                      <a:r>
                        <a:rPr lang="en-US" sz="2400" b="1" baseline="0" dirty="0">
                          <a:latin typeface="Arial Narrow" pitchFamily="34" charset="0"/>
                          <a:cs typeface="Shonar Bangla" pitchFamily="34" charset="0"/>
                        </a:rPr>
                        <a:t> Engaged</a:t>
                      </a:r>
                      <a:endParaRPr lang="en-US" sz="2400" dirty="0">
                        <a:latin typeface="Arial Narrow" pitchFamily="34" charset="0"/>
                        <a:cs typeface="Shonar Bangla" pitchFamily="34" charset="0"/>
                      </a:endParaRPr>
                    </a:p>
                  </a:txBody>
                  <a:tcPr>
                    <a:solidFill>
                      <a:srgbClr val="FF0000"/>
                    </a:solidFill>
                  </a:tcPr>
                </a:tc>
                <a:extLst>
                  <a:ext uri="{0D108BD9-81ED-4DB2-BD59-A6C34878D82A}">
                    <a16:rowId xmlns="" xmlns:a16="http://schemas.microsoft.com/office/drawing/2014/main" val="10000"/>
                  </a:ext>
                </a:extLst>
              </a:tr>
            </a:tbl>
          </a:graphicData>
        </a:graphic>
      </p:graphicFrame>
      <p:sp>
        <p:nvSpPr>
          <p:cNvPr id="6" name="Rectangle 5"/>
          <p:cNvSpPr/>
          <p:nvPr/>
        </p:nvSpPr>
        <p:spPr>
          <a:xfrm>
            <a:off x="2857488" y="6000768"/>
            <a:ext cx="3214710" cy="714380"/>
          </a:xfrm>
          <a:prstGeom prst="rect">
            <a:avLst/>
          </a:prstGeom>
          <a:solidFill>
            <a:schemeClr val="accent5">
              <a:lumMod val="75000"/>
            </a:schemeClr>
          </a:solidFill>
          <a:ln>
            <a:solidFill>
              <a:srgbClr val="FFFF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Cook Cum Helper Training At IHM Dehradun</a:t>
            </a:r>
          </a:p>
        </p:txBody>
      </p:sp>
      <p:sp>
        <p:nvSpPr>
          <p:cNvPr id="7" name="Rectangle 6"/>
          <p:cNvSpPr/>
          <p:nvPr/>
        </p:nvSpPr>
        <p:spPr>
          <a:xfrm>
            <a:off x="6429388" y="6000768"/>
            <a:ext cx="2500330" cy="785818"/>
          </a:xfrm>
          <a:prstGeom prst="rect">
            <a:avLst/>
          </a:prstGeom>
          <a:solidFill>
            <a:schemeClr val="accent5">
              <a:lumMod val="75000"/>
            </a:schemeClr>
          </a:solidFill>
          <a:ln>
            <a:solidFill>
              <a:srgbClr val="FFFF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Cook Cum Helper Training by SCERT</a:t>
            </a:r>
          </a:p>
        </p:txBody>
      </p:sp>
      <p:sp>
        <p:nvSpPr>
          <p:cNvPr id="8" name="Rectangle 7"/>
          <p:cNvSpPr/>
          <p:nvPr/>
        </p:nvSpPr>
        <p:spPr>
          <a:xfrm>
            <a:off x="7500958" y="857232"/>
            <a:ext cx="1357322" cy="2547628"/>
          </a:xfrm>
          <a:prstGeom prst="rect">
            <a:avLst/>
          </a:prstGeom>
          <a:solidFill>
            <a:schemeClr val="accent5">
              <a:lumMod val="75000"/>
            </a:schemeClr>
          </a:solidFill>
          <a:ln>
            <a:solidFill>
              <a:srgbClr val="FFFF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Meal Served By Cook Cum Helper at school</a:t>
            </a:r>
          </a:p>
        </p:txBody>
      </p:sp>
      <p:pic>
        <p:nvPicPr>
          <p:cNvPr id="10" name="Picture 9" descr="DSC01124.JPG"/>
          <p:cNvPicPr>
            <a:picLocks noChangeAspect="1"/>
          </p:cNvPicPr>
          <p:nvPr/>
        </p:nvPicPr>
        <p:blipFill>
          <a:blip r:embed="rId3" cstate="print"/>
          <a:stretch>
            <a:fillRect/>
          </a:stretch>
        </p:blipFill>
        <p:spPr>
          <a:xfrm>
            <a:off x="2857488" y="3786190"/>
            <a:ext cx="3357586" cy="2214578"/>
          </a:xfrm>
          <a:prstGeom prst="rect">
            <a:avLst/>
          </a:prstGeom>
        </p:spPr>
      </p:pic>
      <p:pic>
        <p:nvPicPr>
          <p:cNvPr id="11" name="Picture 10" descr="02.jpg"/>
          <p:cNvPicPr>
            <a:picLocks noChangeAspect="1"/>
          </p:cNvPicPr>
          <p:nvPr/>
        </p:nvPicPr>
        <p:blipFill>
          <a:blip r:embed="rId4" cstate="print"/>
          <a:stretch>
            <a:fillRect/>
          </a:stretch>
        </p:blipFill>
        <p:spPr>
          <a:xfrm>
            <a:off x="6357950" y="3786190"/>
            <a:ext cx="2571768" cy="2214577"/>
          </a:xfrm>
          <a:prstGeom prst="rect">
            <a:avLst/>
          </a:prstGeom>
        </p:spPr>
      </p:pic>
      <p:pic>
        <p:nvPicPr>
          <p:cNvPr id="13" name="Picture 12" descr="20190514_113023(0).jpg"/>
          <p:cNvPicPr>
            <a:picLocks noChangeAspect="1"/>
          </p:cNvPicPr>
          <p:nvPr/>
        </p:nvPicPr>
        <p:blipFill>
          <a:blip r:embed="rId5" cstate="print">
            <a:lum bright="10000" contrast="10000"/>
          </a:blip>
          <a:stretch>
            <a:fillRect/>
          </a:stretch>
        </p:blipFill>
        <p:spPr>
          <a:xfrm>
            <a:off x="2841722" y="825724"/>
            <a:ext cx="4587798" cy="2603276"/>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57158" y="260648"/>
          <a:ext cx="8405842" cy="457200"/>
        </p:xfrm>
        <a:graphic>
          <a:graphicData uri="http://schemas.openxmlformats.org/drawingml/2006/table">
            <a:tbl>
              <a:tblPr firstRow="1" bandRow="1">
                <a:tableStyleId>{5C22544A-7EE6-4342-B048-85BDC9FD1C3A}</a:tableStyleId>
              </a:tblPr>
              <a:tblGrid>
                <a:gridCol w="8405842">
                  <a:extLst>
                    <a:ext uri="{9D8B030D-6E8A-4147-A177-3AD203B41FA5}">
                      <a16:colId xmlns="" xmlns:a16="http://schemas.microsoft.com/office/drawing/2014/main" val="20000"/>
                    </a:ext>
                  </a:extLst>
                </a:gridCol>
              </a:tblGrid>
              <a:tr h="2857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Arial Narrow" pitchFamily="34" charset="0"/>
                          <a:cs typeface="Shonar Bangla" pitchFamily="34" charset="0"/>
                        </a:rPr>
                        <a:t>Budget Proposals</a:t>
                      </a:r>
                      <a:endParaRPr lang="en-US" sz="2400" dirty="0">
                        <a:latin typeface="Arial Narrow" pitchFamily="34" charset="0"/>
                        <a:cs typeface="Shonar Bangla" pitchFamily="34" charset="0"/>
                      </a:endParaRPr>
                    </a:p>
                  </a:txBody>
                  <a:tcPr>
                    <a:solidFill>
                      <a:srgbClr val="FF0000"/>
                    </a:solidFill>
                  </a:tcPr>
                </a:tc>
                <a:extLst>
                  <a:ext uri="{0D108BD9-81ED-4DB2-BD59-A6C34878D82A}">
                    <a16:rowId xmlns="" xmlns:a16="http://schemas.microsoft.com/office/drawing/2014/main" val="10000"/>
                  </a:ext>
                </a:extLst>
              </a:tr>
            </a:tbl>
          </a:graphicData>
        </a:graphic>
      </p:graphicFrame>
      <p:graphicFrame>
        <p:nvGraphicFramePr>
          <p:cNvPr id="3" name="Table 2"/>
          <p:cNvGraphicFramePr>
            <a:graphicFrameLocks noGrp="1"/>
          </p:cNvGraphicFramePr>
          <p:nvPr/>
        </p:nvGraphicFramePr>
        <p:xfrm>
          <a:off x="381000" y="838200"/>
          <a:ext cx="8382000" cy="5257801"/>
        </p:xfrm>
        <a:graphic>
          <a:graphicData uri="http://schemas.openxmlformats.org/drawingml/2006/table">
            <a:tbl>
              <a:tblPr firstRow="1" bandRow="1">
                <a:tableStyleId>{5C22544A-7EE6-4342-B048-85BDC9FD1C3A}</a:tableStyleId>
              </a:tblPr>
              <a:tblGrid>
                <a:gridCol w="762000"/>
                <a:gridCol w="2286000"/>
                <a:gridCol w="2286000"/>
                <a:gridCol w="3048000"/>
              </a:tblGrid>
              <a:tr h="574473">
                <a:tc>
                  <a:txBody>
                    <a:bodyPr/>
                    <a:lstStyle/>
                    <a:p>
                      <a:pPr algn="ctr"/>
                      <a:r>
                        <a:rPr lang="en-US" sz="2000" dirty="0" err="1" smtClean="0"/>
                        <a:t>S.No</a:t>
                      </a:r>
                      <a:r>
                        <a:rPr lang="en-US" sz="2000" dirty="0" smtClean="0"/>
                        <a:t>.</a:t>
                      </a:r>
                      <a:endParaRPr lang="en-US" sz="2000" dirty="0"/>
                    </a:p>
                  </a:txBody>
                  <a:tcPr anchor="ctr"/>
                </a:tc>
                <a:tc gridSpan="2">
                  <a:txBody>
                    <a:bodyPr/>
                    <a:lstStyle/>
                    <a:p>
                      <a:pPr algn="ctr"/>
                      <a:r>
                        <a:rPr lang="en-US" sz="2000" dirty="0" smtClean="0"/>
                        <a:t>Component</a:t>
                      </a:r>
                      <a:endParaRPr lang="en-US" sz="2000" dirty="0"/>
                    </a:p>
                  </a:txBody>
                  <a:tcPr anchor="ctr"/>
                </a:tc>
                <a:tc hMerge="1">
                  <a:txBody>
                    <a:bodyPr/>
                    <a:lstStyle/>
                    <a:p>
                      <a:endParaRPr lang="en-US" dirty="0"/>
                    </a:p>
                  </a:txBody>
                  <a:tcPr anchor="ctr"/>
                </a:tc>
                <a:tc>
                  <a:txBody>
                    <a:bodyPr/>
                    <a:lstStyle/>
                    <a:p>
                      <a:pPr algn="ctr"/>
                      <a:r>
                        <a:rPr lang="en-US" sz="2000" dirty="0" smtClean="0"/>
                        <a:t>As per best</a:t>
                      </a:r>
                      <a:r>
                        <a:rPr lang="en-US" sz="2000" baseline="0" dirty="0" smtClean="0"/>
                        <a:t> QPR</a:t>
                      </a:r>
                      <a:endParaRPr lang="en-US" sz="2000" dirty="0"/>
                    </a:p>
                  </a:txBody>
                  <a:tcPr anchor="ctr"/>
                </a:tc>
              </a:tr>
              <a:tr h="399396">
                <a:tc rowSpan="2">
                  <a:txBody>
                    <a:bodyPr/>
                    <a:lstStyle/>
                    <a:p>
                      <a:pPr algn="ctr"/>
                      <a:r>
                        <a:rPr lang="en-US" dirty="0" smtClean="0"/>
                        <a:t>1</a:t>
                      </a:r>
                      <a:endParaRPr lang="en-US" dirty="0"/>
                    </a:p>
                  </a:txBody>
                  <a:tcPr anchor="ctr">
                    <a:solidFill>
                      <a:schemeClr val="bg1">
                        <a:lumMod val="75000"/>
                      </a:schemeClr>
                    </a:solidFill>
                  </a:tcPr>
                </a:tc>
                <a:tc rowSpan="2">
                  <a:txBody>
                    <a:bodyPr/>
                    <a:lstStyle/>
                    <a:p>
                      <a:pPr algn="ctr"/>
                      <a:r>
                        <a:rPr lang="en-US" dirty="0" smtClean="0"/>
                        <a:t>Schools</a:t>
                      </a:r>
                      <a:endParaRPr lang="en-US" dirty="0"/>
                    </a:p>
                  </a:txBody>
                  <a:tcPr anchor="ctr">
                    <a:solidFill>
                      <a:schemeClr val="bg1">
                        <a:lumMod val="75000"/>
                      </a:schemeClr>
                    </a:solidFill>
                  </a:tcPr>
                </a:tc>
                <a:tc>
                  <a:txBody>
                    <a:bodyPr/>
                    <a:lstStyle/>
                    <a:p>
                      <a:pPr algn="ctr"/>
                      <a:r>
                        <a:rPr lang="en-US" dirty="0" smtClean="0"/>
                        <a:t>Primary</a:t>
                      </a:r>
                      <a:endParaRPr lang="en-US" dirty="0"/>
                    </a:p>
                  </a:txBody>
                  <a:tcPr anchor="ctr">
                    <a:solidFill>
                      <a:schemeClr val="bg1">
                        <a:lumMod val="75000"/>
                      </a:schemeClr>
                    </a:solidFill>
                  </a:tcPr>
                </a:tc>
                <a:tc>
                  <a:txBody>
                    <a:bodyPr/>
                    <a:lstStyle/>
                    <a:p>
                      <a:pPr algn="ctr"/>
                      <a:r>
                        <a:rPr lang="en-US" dirty="0" smtClean="0"/>
                        <a:t>11800</a:t>
                      </a:r>
                      <a:endParaRPr lang="en-US" dirty="0"/>
                    </a:p>
                  </a:txBody>
                  <a:tcPr anchor="ctr">
                    <a:solidFill>
                      <a:schemeClr val="bg1">
                        <a:lumMod val="75000"/>
                      </a:schemeClr>
                    </a:solidFill>
                  </a:tcPr>
                </a:tc>
              </a:tr>
              <a:tr h="399396">
                <a:tc vMerge="1">
                  <a:txBody>
                    <a:bodyPr/>
                    <a:lstStyle/>
                    <a:p>
                      <a:pPr algn="ctr"/>
                      <a:endParaRPr lang="en-US" dirty="0"/>
                    </a:p>
                  </a:txBody>
                  <a:tcPr anchor="ctr"/>
                </a:tc>
                <a:tc vMerge="1">
                  <a:txBody>
                    <a:bodyPr/>
                    <a:lstStyle/>
                    <a:p>
                      <a:pPr algn="ct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Upper Primary</a:t>
                      </a:r>
                    </a:p>
                  </a:txBody>
                  <a:tcPr anchor="ctr">
                    <a:solidFill>
                      <a:schemeClr val="bg1">
                        <a:lumMod val="75000"/>
                      </a:schemeClr>
                    </a:solidFill>
                  </a:tcPr>
                </a:tc>
                <a:tc>
                  <a:txBody>
                    <a:bodyPr/>
                    <a:lstStyle/>
                    <a:p>
                      <a:pPr algn="ctr"/>
                      <a:r>
                        <a:rPr lang="en-US" dirty="0" smtClean="0"/>
                        <a:t>5245</a:t>
                      </a:r>
                      <a:endParaRPr lang="en-US" dirty="0"/>
                    </a:p>
                  </a:txBody>
                  <a:tcPr anchor="ctr">
                    <a:solidFill>
                      <a:schemeClr val="bg1">
                        <a:lumMod val="75000"/>
                      </a:schemeClr>
                    </a:solidFill>
                  </a:tcPr>
                </a:tc>
              </a:tr>
              <a:tr h="399396">
                <a:tc rowSpan="2">
                  <a:txBody>
                    <a:bodyPr/>
                    <a:lstStyle/>
                    <a:p>
                      <a:pPr algn="ctr"/>
                      <a:r>
                        <a:rPr lang="en-US" dirty="0" smtClean="0"/>
                        <a:t>2</a:t>
                      </a:r>
                      <a:endParaRPr lang="en-US" dirty="0"/>
                    </a:p>
                  </a:txBody>
                  <a:tcPr anchor="ctr">
                    <a:solidFill>
                      <a:schemeClr val="tx2">
                        <a:lumMod val="20000"/>
                        <a:lumOff val="80000"/>
                      </a:schemeClr>
                    </a:solidFill>
                  </a:tcPr>
                </a:tc>
                <a:tc rowSpan="2">
                  <a:txBody>
                    <a:bodyPr/>
                    <a:lstStyle/>
                    <a:p>
                      <a:pPr algn="ctr"/>
                      <a:r>
                        <a:rPr lang="en-US" dirty="0" smtClean="0"/>
                        <a:t>Children </a:t>
                      </a:r>
                      <a:endParaRPr lang="en-US" dirty="0"/>
                    </a:p>
                  </a:txBody>
                  <a:tcPr anchor="ctr">
                    <a:solidFill>
                      <a:schemeClr val="tx2">
                        <a:lumMod val="20000"/>
                        <a:lumOff val="80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Primary</a:t>
                      </a:r>
                    </a:p>
                  </a:txBody>
                  <a:tcPr anchor="ctr">
                    <a:solidFill>
                      <a:schemeClr val="tx2">
                        <a:lumMod val="20000"/>
                        <a:lumOff val="80000"/>
                      </a:schemeClr>
                    </a:solidFill>
                  </a:tcPr>
                </a:tc>
                <a:tc>
                  <a:txBody>
                    <a:bodyPr/>
                    <a:lstStyle/>
                    <a:p>
                      <a:pPr algn="ctr"/>
                      <a:r>
                        <a:rPr lang="en-US" dirty="0" smtClean="0"/>
                        <a:t>345577</a:t>
                      </a:r>
                      <a:endParaRPr lang="en-US" dirty="0"/>
                    </a:p>
                  </a:txBody>
                  <a:tcPr anchor="ctr">
                    <a:solidFill>
                      <a:schemeClr val="tx2">
                        <a:lumMod val="20000"/>
                        <a:lumOff val="80000"/>
                      </a:schemeClr>
                    </a:solidFill>
                  </a:tcPr>
                </a:tc>
              </a:tr>
              <a:tr h="399396">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Upper Primary</a:t>
                      </a:r>
                    </a:p>
                  </a:txBody>
                  <a:tcPr anchor="ctr">
                    <a:solidFill>
                      <a:schemeClr val="tx2">
                        <a:lumMod val="20000"/>
                        <a:lumOff val="80000"/>
                      </a:schemeClr>
                    </a:solidFill>
                  </a:tcPr>
                </a:tc>
                <a:tc>
                  <a:txBody>
                    <a:bodyPr/>
                    <a:lstStyle/>
                    <a:p>
                      <a:pPr algn="ctr"/>
                      <a:r>
                        <a:rPr lang="en-US" dirty="0" smtClean="0"/>
                        <a:t>241444</a:t>
                      </a:r>
                      <a:endParaRPr lang="en-US" dirty="0"/>
                    </a:p>
                  </a:txBody>
                  <a:tcPr anchor="ctr">
                    <a:solidFill>
                      <a:schemeClr val="tx2">
                        <a:lumMod val="20000"/>
                        <a:lumOff val="80000"/>
                      </a:schemeClr>
                    </a:solidFill>
                  </a:tcPr>
                </a:tc>
              </a:tr>
              <a:tr h="689368">
                <a:tc>
                  <a:txBody>
                    <a:bodyPr/>
                    <a:lstStyle/>
                    <a:p>
                      <a:pPr algn="ctr"/>
                      <a:r>
                        <a:rPr lang="en-US" dirty="0" smtClean="0"/>
                        <a:t>3</a:t>
                      </a:r>
                      <a:endParaRPr lang="en-US" dirty="0"/>
                    </a:p>
                  </a:txBody>
                  <a:tcPr anchor="ctr">
                    <a:solidFill>
                      <a:schemeClr val="bg1">
                        <a:lumMod val="75000"/>
                      </a:schemeClr>
                    </a:solidFill>
                  </a:tcPr>
                </a:tc>
                <a:tc>
                  <a:txBody>
                    <a:bodyPr/>
                    <a:lstStyle/>
                    <a:p>
                      <a:pPr algn="ctr"/>
                      <a:r>
                        <a:rPr lang="en-US" dirty="0" smtClean="0"/>
                        <a:t>Working Days</a:t>
                      </a:r>
                      <a:endParaRPr lang="en-US" dirty="0"/>
                    </a:p>
                  </a:txBody>
                  <a:tcPr anchor="ctr">
                    <a:solidFill>
                      <a:schemeClr val="bg1">
                        <a:lumMod val="75000"/>
                      </a:schemeClr>
                    </a:solidFill>
                  </a:tcPr>
                </a:tc>
                <a:tc>
                  <a:txBody>
                    <a:bodyPr/>
                    <a:lstStyle/>
                    <a:p>
                      <a:pPr marL="0" algn="ctr" defTabSz="914400" rtl="0" eaLnBrk="1" latinLnBrk="0" hangingPunct="1"/>
                      <a:r>
                        <a:rPr lang="en-US" sz="1800" kern="1200" dirty="0" smtClean="0">
                          <a:solidFill>
                            <a:schemeClr val="dk1"/>
                          </a:solidFill>
                          <a:latin typeface="+mn-lt"/>
                          <a:ea typeface="+mn-ea"/>
                          <a:cs typeface="+mn-cs"/>
                        </a:rPr>
                        <a:t>(Primary &amp; Upper Primary)</a:t>
                      </a:r>
                    </a:p>
                  </a:txBody>
                  <a:tcPr anchor="ctr">
                    <a:solidFill>
                      <a:schemeClr val="bg1">
                        <a:lumMod val="75000"/>
                      </a:schemeClr>
                    </a:solidFill>
                  </a:tcPr>
                </a:tc>
                <a:tc>
                  <a:txBody>
                    <a:bodyPr/>
                    <a:lstStyle/>
                    <a:p>
                      <a:pPr algn="ctr"/>
                      <a:r>
                        <a:rPr lang="en-US" dirty="0" smtClean="0"/>
                        <a:t>234</a:t>
                      </a:r>
                      <a:endParaRPr lang="en-US" dirty="0"/>
                    </a:p>
                  </a:txBody>
                  <a:tcPr anchor="ctr">
                    <a:solidFill>
                      <a:schemeClr val="bg1">
                        <a:lumMod val="75000"/>
                      </a:schemeClr>
                    </a:solidFill>
                  </a:tcPr>
                </a:tc>
              </a:tr>
              <a:tr h="399396">
                <a:tc rowSpan="2">
                  <a:txBody>
                    <a:bodyPr/>
                    <a:lstStyle/>
                    <a:p>
                      <a:pPr algn="ctr"/>
                      <a:r>
                        <a:rPr lang="en-US" dirty="0" smtClean="0"/>
                        <a:t>4</a:t>
                      </a:r>
                      <a:endParaRPr lang="en-US" dirty="0"/>
                    </a:p>
                  </a:txBody>
                  <a:tcPr anchor="ctr">
                    <a:solidFill>
                      <a:schemeClr val="tx2">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Cook Cum Helper </a:t>
                      </a:r>
                    </a:p>
                  </a:txBody>
                  <a:tcPr anchor="ctr">
                    <a:solidFill>
                      <a:schemeClr val="tx2">
                        <a:lumMod val="20000"/>
                        <a:lumOff val="80000"/>
                      </a:schemeClr>
                    </a:solidFill>
                  </a:tcPr>
                </a:tc>
                <a:tc>
                  <a:txBody>
                    <a:bodyPr/>
                    <a:lstStyle/>
                    <a:p>
                      <a:pPr algn="ctr"/>
                      <a:r>
                        <a:rPr lang="en-US" dirty="0" smtClean="0"/>
                        <a:t>Primary</a:t>
                      </a:r>
                      <a:endParaRPr lang="en-US" dirty="0"/>
                    </a:p>
                  </a:txBody>
                  <a:tcPr anchor="ctr">
                    <a:solidFill>
                      <a:schemeClr val="tx2">
                        <a:lumMod val="20000"/>
                        <a:lumOff val="80000"/>
                      </a:schemeClr>
                    </a:solidFill>
                  </a:tcPr>
                </a:tc>
                <a:tc>
                  <a:txBody>
                    <a:bodyPr/>
                    <a:lstStyle/>
                    <a:p>
                      <a:pPr algn="ctr"/>
                      <a:r>
                        <a:rPr lang="en-US" dirty="0" smtClean="0"/>
                        <a:t>18777</a:t>
                      </a:r>
                      <a:endParaRPr lang="en-US" dirty="0"/>
                    </a:p>
                  </a:txBody>
                  <a:tcPr anchor="ctr">
                    <a:solidFill>
                      <a:schemeClr val="tx2">
                        <a:lumMod val="20000"/>
                        <a:lumOff val="80000"/>
                      </a:schemeClr>
                    </a:solidFill>
                  </a:tcPr>
                </a:tc>
              </a:tr>
              <a:tr h="399396">
                <a:tc vMerge="1">
                  <a:txBody>
                    <a:bodyPr/>
                    <a:lstStyle/>
                    <a:p>
                      <a:pPr algn="ctr"/>
                      <a:endParaRPr lang="en-US" dirty="0"/>
                    </a:p>
                  </a:txBody>
                  <a:tcPr anchor="ctr"/>
                </a:tc>
                <a:tc vMerge="1">
                  <a:txBody>
                    <a:bodyPr/>
                    <a:lstStyle/>
                    <a:p>
                      <a:pPr algn="ct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Upper Primary</a:t>
                      </a:r>
                    </a:p>
                  </a:txBody>
                  <a:tcPr anchor="ctr">
                    <a:solidFill>
                      <a:schemeClr val="tx2">
                        <a:lumMod val="20000"/>
                        <a:lumOff val="80000"/>
                      </a:schemeClr>
                    </a:solidFill>
                  </a:tcPr>
                </a:tc>
                <a:tc>
                  <a:txBody>
                    <a:bodyPr/>
                    <a:lstStyle/>
                    <a:p>
                      <a:pPr algn="ctr"/>
                      <a:r>
                        <a:rPr lang="en-US" dirty="0" smtClean="0"/>
                        <a:t>10410</a:t>
                      </a:r>
                      <a:endParaRPr lang="en-US" dirty="0"/>
                    </a:p>
                  </a:txBody>
                  <a:tcPr anchor="ctr">
                    <a:solidFill>
                      <a:schemeClr val="tx2">
                        <a:lumMod val="20000"/>
                        <a:lumOff val="80000"/>
                      </a:schemeClr>
                    </a:solidFill>
                  </a:tcPr>
                </a:tc>
              </a:tr>
              <a:tr h="399396">
                <a:tc rowSpan="2">
                  <a:txBody>
                    <a:bodyPr/>
                    <a:lstStyle/>
                    <a:p>
                      <a:pPr algn="ctr"/>
                      <a:r>
                        <a:rPr lang="en-US" dirty="0" smtClean="0"/>
                        <a:t>5</a:t>
                      </a:r>
                      <a:endParaRPr lang="en-US" dirty="0"/>
                    </a:p>
                  </a:txBody>
                  <a:tcPr anchor="ctr">
                    <a:solidFill>
                      <a:schemeClr val="bg1">
                        <a:lumMod val="7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Foodgrains ( MTs)</a:t>
                      </a:r>
                    </a:p>
                  </a:txBody>
                  <a:tcPr anchor="ctr">
                    <a:solidFill>
                      <a:schemeClr val="bg1">
                        <a:lumMod val="75000"/>
                      </a:schemeClr>
                    </a:solidFill>
                  </a:tcPr>
                </a:tc>
                <a:tc>
                  <a:txBody>
                    <a:bodyPr/>
                    <a:lstStyle/>
                    <a:p>
                      <a:pPr algn="ctr"/>
                      <a:r>
                        <a:rPr lang="en-US" dirty="0" smtClean="0"/>
                        <a:t>Primary</a:t>
                      </a:r>
                      <a:endParaRPr lang="en-US" dirty="0"/>
                    </a:p>
                  </a:txBody>
                  <a:tcPr anchor="ctr">
                    <a:solidFill>
                      <a:schemeClr val="bg1">
                        <a:lumMod val="75000"/>
                      </a:schemeClr>
                    </a:solidFill>
                  </a:tcPr>
                </a:tc>
                <a:tc>
                  <a:txBody>
                    <a:bodyPr/>
                    <a:lstStyle/>
                    <a:p>
                      <a:pPr algn="ctr"/>
                      <a:r>
                        <a:rPr lang="en-US" dirty="0" smtClean="0"/>
                        <a:t>8086.50</a:t>
                      </a:r>
                      <a:endParaRPr lang="en-US" dirty="0"/>
                    </a:p>
                  </a:txBody>
                  <a:tcPr anchor="ctr">
                    <a:solidFill>
                      <a:schemeClr val="bg1">
                        <a:lumMod val="75000"/>
                      </a:schemeClr>
                    </a:solidFill>
                  </a:tcPr>
                </a:tc>
              </a:tr>
              <a:tr h="399396">
                <a:tc vMerge="1">
                  <a:txBody>
                    <a:bodyPr/>
                    <a:lstStyle/>
                    <a:p>
                      <a:pPr algn="ctr"/>
                      <a:endParaRPr lang="en-US" dirty="0"/>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Upper Primary</a:t>
                      </a:r>
                    </a:p>
                  </a:txBody>
                  <a:tcPr anchor="ctr">
                    <a:solidFill>
                      <a:schemeClr val="bg1">
                        <a:lumMod val="75000"/>
                      </a:schemeClr>
                    </a:solidFill>
                  </a:tcPr>
                </a:tc>
                <a:tc>
                  <a:txBody>
                    <a:bodyPr/>
                    <a:lstStyle/>
                    <a:p>
                      <a:pPr algn="ctr"/>
                      <a:r>
                        <a:rPr lang="en-US" dirty="0" smtClean="0"/>
                        <a:t>8474.68</a:t>
                      </a:r>
                      <a:endParaRPr lang="en-US" dirty="0"/>
                    </a:p>
                  </a:txBody>
                  <a:tcPr anchor="ctr">
                    <a:solidFill>
                      <a:schemeClr val="bg1">
                        <a:lumMod val="75000"/>
                      </a:schemeClr>
                    </a:solidFill>
                  </a:tcPr>
                </a:tc>
              </a:tr>
              <a:tr h="399396">
                <a:tc rowSpan="2">
                  <a:txBody>
                    <a:bodyPr/>
                    <a:lstStyle/>
                    <a:p>
                      <a:pPr algn="ctr"/>
                      <a:r>
                        <a:rPr lang="en-US" dirty="0" smtClean="0"/>
                        <a:t>6</a:t>
                      </a:r>
                      <a:endParaRPr lang="en-US" dirty="0"/>
                    </a:p>
                  </a:txBody>
                  <a:tcPr anchor="ctr">
                    <a:solidFill>
                      <a:schemeClr val="tx2">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Kitchen Devices</a:t>
                      </a:r>
                    </a:p>
                  </a:txBody>
                  <a:tcPr anchor="ctr">
                    <a:solidFill>
                      <a:schemeClr val="tx2">
                        <a:lumMod val="20000"/>
                        <a:lumOff val="80000"/>
                      </a:schemeClr>
                    </a:solidFill>
                  </a:tcPr>
                </a:tc>
                <a:tc>
                  <a:txBody>
                    <a:bodyPr/>
                    <a:lstStyle/>
                    <a:p>
                      <a:pPr algn="ctr"/>
                      <a:r>
                        <a:rPr lang="en-US" dirty="0" smtClean="0"/>
                        <a:t>New</a:t>
                      </a:r>
                      <a:endParaRPr lang="en-US" dirty="0"/>
                    </a:p>
                  </a:txBody>
                  <a:tcPr anchor="ctr">
                    <a:solidFill>
                      <a:schemeClr val="tx2">
                        <a:lumMod val="20000"/>
                        <a:lumOff val="80000"/>
                      </a:schemeClr>
                    </a:solidFill>
                  </a:tcPr>
                </a:tc>
                <a:tc>
                  <a:txBody>
                    <a:bodyPr/>
                    <a:lstStyle/>
                    <a:p>
                      <a:pPr algn="ctr"/>
                      <a:r>
                        <a:rPr lang="en-US" dirty="0" smtClean="0"/>
                        <a:t>68</a:t>
                      </a:r>
                      <a:endParaRPr lang="en-US" dirty="0"/>
                    </a:p>
                  </a:txBody>
                  <a:tcPr anchor="ctr">
                    <a:solidFill>
                      <a:schemeClr val="tx2">
                        <a:lumMod val="20000"/>
                        <a:lumOff val="80000"/>
                      </a:schemeClr>
                    </a:solidFill>
                  </a:tcPr>
                </a:tc>
              </a:tr>
              <a:tr h="399396">
                <a:tc vMerge="1">
                  <a:txBody>
                    <a:bodyPr/>
                    <a:lstStyle/>
                    <a:p>
                      <a:pPr algn="ctr"/>
                      <a:endParaRPr lang="en-US" dirty="0"/>
                    </a:p>
                  </a:txBody>
                  <a:tcPr anchor="ctr"/>
                </a:tc>
                <a:tc vMerge="1">
                  <a:txBody>
                    <a:bodyPr/>
                    <a:lstStyle/>
                    <a:p>
                      <a:pPr algn="ctr"/>
                      <a:endParaRPr lang="en-US" dirty="0"/>
                    </a:p>
                  </a:txBody>
                  <a:tcPr anchor="ctr"/>
                </a:tc>
                <a:tc>
                  <a:txBody>
                    <a:bodyPr/>
                    <a:lstStyle/>
                    <a:p>
                      <a:pPr algn="ctr"/>
                      <a:r>
                        <a:rPr lang="en-US" dirty="0" smtClean="0"/>
                        <a:t>Replacement</a:t>
                      </a:r>
                      <a:endParaRPr lang="en-US" dirty="0"/>
                    </a:p>
                  </a:txBody>
                  <a:tcPr anchor="ctr">
                    <a:solidFill>
                      <a:schemeClr val="tx2">
                        <a:lumMod val="20000"/>
                        <a:lumOff val="80000"/>
                      </a:schemeClr>
                    </a:solidFill>
                  </a:tcPr>
                </a:tc>
                <a:tc>
                  <a:txBody>
                    <a:bodyPr/>
                    <a:lstStyle/>
                    <a:p>
                      <a:pPr algn="ctr"/>
                      <a:r>
                        <a:rPr lang="en-US" dirty="0" smtClean="0"/>
                        <a:t>4228</a:t>
                      </a:r>
                      <a:endParaRPr lang="en-US" dirty="0"/>
                    </a:p>
                  </a:txBody>
                  <a:tcPr anchor="ctr">
                    <a:solidFill>
                      <a:schemeClr val="tx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85718" y="142853"/>
          <a:ext cx="8501123" cy="6562378"/>
        </p:xfrm>
        <a:graphic>
          <a:graphicData uri="http://schemas.openxmlformats.org/drawingml/2006/table">
            <a:tbl>
              <a:tblPr/>
              <a:tblGrid>
                <a:gridCol w="432959">
                  <a:extLst>
                    <a:ext uri="{9D8B030D-6E8A-4147-A177-3AD203B41FA5}">
                      <a16:colId xmlns="" xmlns:a16="http://schemas.microsoft.com/office/drawing/2014/main" val="20000"/>
                    </a:ext>
                  </a:extLst>
                </a:gridCol>
                <a:gridCol w="1360729">
                  <a:extLst>
                    <a:ext uri="{9D8B030D-6E8A-4147-A177-3AD203B41FA5}">
                      <a16:colId xmlns="" xmlns:a16="http://schemas.microsoft.com/office/drawing/2014/main" val="20001"/>
                    </a:ext>
                  </a:extLst>
                </a:gridCol>
                <a:gridCol w="1206710">
                  <a:extLst>
                    <a:ext uri="{9D8B030D-6E8A-4147-A177-3AD203B41FA5}">
                      <a16:colId xmlns="" xmlns:a16="http://schemas.microsoft.com/office/drawing/2014/main" val="20002"/>
                    </a:ext>
                  </a:extLst>
                </a:gridCol>
                <a:gridCol w="1000132">
                  <a:extLst>
                    <a:ext uri="{9D8B030D-6E8A-4147-A177-3AD203B41FA5}">
                      <a16:colId xmlns="" xmlns:a16="http://schemas.microsoft.com/office/drawing/2014/main" val="20003"/>
                    </a:ext>
                  </a:extLst>
                </a:gridCol>
                <a:gridCol w="1214446">
                  <a:extLst>
                    <a:ext uri="{9D8B030D-6E8A-4147-A177-3AD203B41FA5}">
                      <a16:colId xmlns="" xmlns:a16="http://schemas.microsoft.com/office/drawing/2014/main" val="20004"/>
                    </a:ext>
                  </a:extLst>
                </a:gridCol>
                <a:gridCol w="1196946">
                  <a:extLst>
                    <a:ext uri="{9D8B030D-6E8A-4147-A177-3AD203B41FA5}">
                      <a16:colId xmlns="" xmlns:a16="http://schemas.microsoft.com/office/drawing/2014/main" val="20005"/>
                    </a:ext>
                  </a:extLst>
                </a:gridCol>
                <a:gridCol w="2089201">
                  <a:extLst>
                    <a:ext uri="{9D8B030D-6E8A-4147-A177-3AD203B41FA5}">
                      <a16:colId xmlns="" xmlns:a16="http://schemas.microsoft.com/office/drawing/2014/main" val="20006"/>
                    </a:ext>
                  </a:extLst>
                </a:gridCol>
              </a:tblGrid>
              <a:tr h="239233">
                <a:tc gridSpan="7">
                  <a:txBody>
                    <a:bodyPr/>
                    <a:lstStyle/>
                    <a:p>
                      <a:pPr algn="ctr" fontAlgn="b"/>
                      <a:r>
                        <a:rPr lang="en-US" sz="1600" b="1" i="0" u="none" strike="noStrike" dirty="0">
                          <a:solidFill>
                            <a:schemeClr val="tx1"/>
                          </a:solidFill>
                          <a:latin typeface="Arial"/>
                        </a:rPr>
                        <a:t>Annual </a:t>
                      </a:r>
                      <a:r>
                        <a:rPr lang="en-US" sz="1600" b="1" i="0" u="none" strike="noStrike" dirty="0" err="1">
                          <a:solidFill>
                            <a:schemeClr val="tx1"/>
                          </a:solidFill>
                          <a:latin typeface="Arial"/>
                        </a:rPr>
                        <a:t>workplan</a:t>
                      </a:r>
                      <a:r>
                        <a:rPr lang="en-US" sz="1600" b="1" i="0" u="none" strike="noStrike" dirty="0">
                          <a:solidFill>
                            <a:schemeClr val="tx1"/>
                          </a:solidFill>
                          <a:latin typeface="Arial"/>
                        </a:rPr>
                        <a:t> and Budget proposal by State for 2020-21 MDM</a:t>
                      </a:r>
                    </a:p>
                  </a:txBody>
                  <a:tcPr marL="4396" marR="4396" marT="439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239233">
                <a:tc gridSpan="7">
                  <a:txBody>
                    <a:bodyPr/>
                    <a:lstStyle/>
                    <a:p>
                      <a:pPr algn="ctr" fontAlgn="b"/>
                      <a:r>
                        <a:rPr lang="en-US" sz="1600" b="1" i="0" u="none" strike="noStrike" dirty="0">
                          <a:solidFill>
                            <a:schemeClr val="tx1"/>
                          </a:solidFill>
                          <a:latin typeface="Arial"/>
                        </a:rPr>
                        <a:t>(As per Best Quarter July-Sept 2019 + 68 </a:t>
                      </a:r>
                      <a:r>
                        <a:rPr lang="en-US" sz="1600" b="1" i="0" u="none" strike="noStrike" dirty="0" err="1">
                          <a:solidFill>
                            <a:schemeClr val="tx1"/>
                          </a:solidFill>
                          <a:latin typeface="Arial"/>
                        </a:rPr>
                        <a:t>Maqtab</a:t>
                      </a:r>
                      <a:r>
                        <a:rPr lang="en-US" sz="1600" b="1" i="0" u="none" strike="noStrike" dirty="0">
                          <a:solidFill>
                            <a:schemeClr val="tx1"/>
                          </a:solidFill>
                          <a:latin typeface="Arial"/>
                        </a:rPr>
                        <a:t> </a:t>
                      </a:r>
                      <a:r>
                        <a:rPr lang="en-US" sz="1600" b="1" i="0" u="none" strike="noStrike" dirty="0" err="1">
                          <a:solidFill>
                            <a:schemeClr val="tx1"/>
                          </a:solidFill>
                          <a:latin typeface="Arial"/>
                        </a:rPr>
                        <a:t>Madarsas</a:t>
                      </a:r>
                      <a:r>
                        <a:rPr lang="en-US" sz="1600" b="1" i="0" u="none" strike="noStrike" dirty="0">
                          <a:solidFill>
                            <a:schemeClr val="tx1"/>
                          </a:solidFill>
                          <a:latin typeface="Arial"/>
                        </a:rPr>
                        <a:t>)</a:t>
                      </a:r>
                    </a:p>
                  </a:txBody>
                  <a:tcPr marL="4396" marR="4396" marT="439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268608">
                <a:tc gridSpan="2">
                  <a:txBody>
                    <a:bodyPr/>
                    <a:lstStyle/>
                    <a:p>
                      <a:pPr algn="l" fontAlgn="b"/>
                      <a:r>
                        <a:rPr lang="en-US" sz="1400" b="1" i="0" u="none" strike="noStrike" dirty="0">
                          <a:latin typeface="Arial"/>
                        </a:rPr>
                        <a:t>Uttarakhand</a:t>
                      </a:r>
                    </a:p>
                  </a:txBody>
                  <a:tcPr marL="4396" marR="4396" marT="4396"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endParaRPr lang="en-US" sz="1200" b="1" i="0" u="none" strike="noStrike">
                        <a:latin typeface="Arial"/>
                      </a:endParaRPr>
                    </a:p>
                  </a:txBody>
                  <a:tcPr marL="4396" marR="4396" marT="439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a:p>
                  </a:txBody>
                  <a:tcPr marL="4396" marR="4396" marT="439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a:p>
                  </a:txBody>
                  <a:tcPr marL="4396" marR="4396" marT="439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en-US"/>
                    </a:p>
                  </a:txBody>
                  <a:tcPr marL="4396" marR="4396" marT="4396"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latin typeface="Arial"/>
                        </a:rPr>
                        <a:t>Rs. In </a:t>
                      </a:r>
                      <a:r>
                        <a:rPr lang="en-US" sz="1200" b="1" i="0" u="none" strike="noStrike" dirty="0" err="1">
                          <a:latin typeface="Arial"/>
                        </a:rPr>
                        <a:t>Lacs</a:t>
                      </a:r>
                      <a:endParaRPr lang="en-US" sz="1200" b="1" i="0" u="none" strike="noStrike" dirty="0">
                        <a:latin typeface="Arial"/>
                      </a:endParaRPr>
                    </a:p>
                  </a:txBody>
                  <a:tcPr marL="4396" marR="4396" marT="4396"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27357">
                <a:tc>
                  <a:txBody>
                    <a:bodyPr/>
                    <a:lstStyle/>
                    <a:p>
                      <a:pPr algn="ctr" fontAlgn="ctr"/>
                      <a:r>
                        <a:rPr lang="en-US" sz="1100" b="1" i="0" u="none" strike="noStrike" dirty="0" err="1">
                          <a:latin typeface="Arial"/>
                        </a:rPr>
                        <a:t>S.No</a:t>
                      </a:r>
                      <a:endParaRPr lang="en-US" sz="1100" b="1" i="0" u="none" strike="noStrike" dirty="0">
                        <a:latin typeface="Arial"/>
                      </a:endParaRP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latin typeface="Arial"/>
                        </a:rPr>
                        <a:t>Head</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latin typeface="Arial"/>
                        </a:rPr>
                        <a:t>Level</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latin typeface="Arial"/>
                        </a:rPr>
                        <a:t>Central Assistance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latin typeface="Arial"/>
                        </a:rPr>
                        <a:t>State</a:t>
                      </a:r>
                    </a:p>
                    <a:p>
                      <a:pPr algn="ctr" fontAlgn="ctr"/>
                      <a:r>
                        <a:rPr lang="en-US" sz="1100" b="1" i="0" u="none" strike="noStrike" dirty="0">
                          <a:latin typeface="Arial"/>
                        </a:rPr>
                        <a:t> Assistance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latin typeface="Arial"/>
                        </a:rPr>
                        <a:t>Total</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100" b="1" i="0" u="none" strike="noStrike" dirty="0">
                          <a:latin typeface="Arial"/>
                        </a:rPr>
                        <a:t>Remark</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003"/>
                  </a:ext>
                </a:extLst>
              </a:tr>
              <a:tr h="239233">
                <a:tc gridSpan="6">
                  <a:txBody>
                    <a:bodyPr/>
                    <a:lstStyle/>
                    <a:p>
                      <a:pPr algn="l" fontAlgn="ctr"/>
                      <a:r>
                        <a:rPr lang="en-US" sz="1600" b="1" i="0" u="none" strike="noStrike" dirty="0">
                          <a:latin typeface="Arial"/>
                        </a:rPr>
                        <a:t>Recurring Assistance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000" b="1" i="0" u="none" strike="noStrike">
                          <a:latin typeface="Arial"/>
                        </a:rPr>
                        <a:t>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12669">
                <a:tc rowSpan="2">
                  <a:txBody>
                    <a:bodyPr/>
                    <a:lstStyle/>
                    <a:p>
                      <a:pPr algn="ctr" fontAlgn="ctr"/>
                      <a:r>
                        <a:rPr lang="en-US" sz="1000" b="0" i="0" u="none" strike="noStrike" dirty="0">
                          <a:latin typeface="Arial"/>
                        </a:rPr>
                        <a:t>1</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dirty="0">
                          <a:latin typeface="Arial"/>
                        </a:rPr>
                        <a:t>Cooking Assistance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latin typeface="Arial"/>
                        </a:rPr>
                        <a:t>PS (345577 children)</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latin typeface="Arial"/>
                        </a:rPr>
                        <a:t>3614.67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latin typeface="Arial"/>
                        </a:rPr>
                        <a:t>404.33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a:latin typeface="Arial"/>
                        </a:rPr>
                        <a:t>4018.99</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       @4.97 Per child/day,90:10 (4.47+0.50)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97982">
                <a:tc vMerge="1">
                  <a:txBody>
                    <a:bodyPr/>
                    <a:lstStyle/>
                    <a:p>
                      <a:endParaRPr lang="en-US"/>
                    </a:p>
                  </a:txBody>
                  <a:tcPr/>
                </a:tc>
                <a:tc vMerge="1">
                  <a:txBody>
                    <a:bodyPr/>
                    <a:lstStyle/>
                    <a:p>
                      <a:endParaRPr lang="en-US"/>
                    </a:p>
                  </a:txBody>
                  <a:tcPr/>
                </a:tc>
                <a:tc>
                  <a:txBody>
                    <a:bodyPr/>
                    <a:lstStyle/>
                    <a:p>
                      <a:pPr algn="ctr" fontAlgn="ctr"/>
                      <a:r>
                        <a:rPr lang="en-US" sz="1000" b="0" i="0" u="none" strike="noStrike" dirty="0">
                          <a:latin typeface="Arial"/>
                        </a:rPr>
                        <a:t>UPS (241444 children)</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3785.36</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423.73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4209.09</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latin typeface="Arial"/>
                        </a:rPr>
                        <a:t>             @7.45 Per child/day, 90:10 (6.70+0.75)</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97982">
                <a:tc>
                  <a:txBody>
                    <a:bodyPr/>
                    <a:lstStyle/>
                    <a:p>
                      <a:pPr algn="ctr" fontAlgn="ctr"/>
                      <a:r>
                        <a:rPr lang="en-US" sz="1000" b="0" i="0" u="none" strike="noStrike">
                          <a:latin typeface="Arial"/>
                        </a:rPr>
                        <a:t>2</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Cooking Assistance (gas)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PS+UPS-(0)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latin typeface="Arial"/>
                        </a:rPr>
                        <a:t>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51109">
                <a:tc rowSpan="2">
                  <a:txBody>
                    <a:bodyPr/>
                    <a:lstStyle/>
                    <a:p>
                      <a:pPr algn="ctr" fontAlgn="ctr"/>
                      <a:r>
                        <a:rPr lang="en-US" sz="1000" b="0" i="0" u="none" strike="noStrike">
                          <a:latin typeface="Arial"/>
                        </a:rPr>
                        <a:t>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Transportation (food grains) Subsidy</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- 8086.50 MT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203.50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203.50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100% GOI @ Rs. 2516.49/MTs</a:t>
                      </a:r>
                      <a:br>
                        <a:rPr lang="en-US" sz="900" b="0" i="0" u="none" strike="noStrike" dirty="0">
                          <a:latin typeface="Arial"/>
                        </a:rPr>
                      </a:br>
                      <a:endParaRPr lang="en-US" sz="900" b="0" i="0" u="none" strike="noStrike" dirty="0">
                        <a:latin typeface="Arial"/>
                      </a:endParaRP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151109">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UPS- 8474.68 MT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213.27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213.27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09"/>
                  </a:ext>
                </a:extLst>
              </a:tr>
              <a:tr h="297982">
                <a:tc>
                  <a:txBody>
                    <a:bodyPr/>
                    <a:lstStyle/>
                    <a:p>
                      <a:pPr algn="ctr" fontAlgn="ctr"/>
                      <a:r>
                        <a:rPr lang="en-US" sz="1000" b="0" i="0" u="none" strike="noStrike">
                          <a:latin typeface="Arial"/>
                        </a:rPr>
                        <a:t>4</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Gunny bags (Khali Bore)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PS+UPS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err="1">
                          <a:solidFill>
                            <a:srgbClr val="000000"/>
                          </a:solidFill>
                          <a:latin typeface="Arial"/>
                        </a:rPr>
                        <a:t>Recived</a:t>
                      </a:r>
                      <a:r>
                        <a:rPr lang="en-US" sz="900" b="0" i="0" u="none" strike="noStrike" dirty="0">
                          <a:solidFill>
                            <a:srgbClr val="000000"/>
                          </a:solidFill>
                          <a:latin typeface="Arial"/>
                        </a:rPr>
                        <a:t> in state Govt. Account through Bank </a:t>
                      </a:r>
                      <a:r>
                        <a:rPr lang="en-US" sz="900" b="0" i="0" u="none" strike="noStrike" dirty="0" err="1">
                          <a:solidFill>
                            <a:srgbClr val="000000"/>
                          </a:solidFill>
                          <a:latin typeface="Arial"/>
                        </a:rPr>
                        <a:t>Challan</a:t>
                      </a:r>
                      <a:endParaRPr lang="en-US" sz="900" b="0" i="0" u="none" strike="noStrike" dirty="0">
                        <a:solidFill>
                          <a:srgbClr val="000000"/>
                        </a:solidFill>
                        <a:latin typeface="Arial"/>
                      </a:endParaRP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51109">
                <a:tc rowSpan="2">
                  <a:txBody>
                    <a:bodyPr/>
                    <a:lstStyle/>
                    <a:p>
                      <a:pPr algn="ctr" fontAlgn="ctr"/>
                      <a:r>
                        <a:rPr lang="en-US" sz="1000" b="0" i="0" u="none" strike="noStrike">
                          <a:latin typeface="Arial"/>
                        </a:rPr>
                        <a:t>5</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MME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155.43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155.43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2.7% of Cooking </a:t>
                      </a:r>
                      <a:r>
                        <a:rPr lang="en-US" sz="900" b="0" i="0" u="none" strike="noStrike" dirty="0" err="1">
                          <a:latin typeface="Arial"/>
                        </a:rPr>
                        <a:t>Assistance,Transportation</a:t>
                      </a:r>
                      <a:r>
                        <a:rPr lang="en-US" sz="900" b="0" i="0" u="none" strike="noStrike" dirty="0">
                          <a:latin typeface="Arial"/>
                        </a:rPr>
                        <a:t> Subsidy , </a:t>
                      </a:r>
                      <a:br>
                        <a:rPr lang="en-US" sz="900" b="0" i="0" u="none" strike="noStrike" dirty="0">
                          <a:latin typeface="Arial"/>
                        </a:rPr>
                      </a:br>
                      <a:r>
                        <a:rPr lang="en-US" sz="900" b="0" i="0" u="none" strike="noStrike" dirty="0">
                          <a:latin typeface="Arial"/>
                        </a:rPr>
                        <a:t>Honorarium of cooks &amp; cost of foodgrains.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81869">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140.30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140.30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12"/>
                  </a:ext>
                </a:extLst>
              </a:tr>
              <a:tr h="151109">
                <a:tc rowSpan="2">
                  <a:txBody>
                    <a:bodyPr/>
                    <a:lstStyle/>
                    <a:p>
                      <a:pPr algn="ctr" fontAlgn="ctr"/>
                      <a:r>
                        <a:rPr lang="en-US" sz="1000" b="0" i="0" u="none" strike="noStrike">
                          <a:latin typeface="Arial"/>
                        </a:rPr>
                        <a:t>6</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Honorarium of cooks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- 18777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1689.93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2065.47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3755.40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Rs 1000 per month, 90:10, Rs 1000 additional by State Govt.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151109">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- 10410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936.90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1145.10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2082.00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14"/>
                  </a:ext>
                </a:extLst>
              </a:tr>
              <a:tr h="151109">
                <a:tc rowSpan="2">
                  <a:txBody>
                    <a:bodyPr/>
                    <a:lstStyle/>
                    <a:p>
                      <a:pPr algn="ctr" fontAlgn="ctr"/>
                      <a:r>
                        <a:rPr lang="en-US" sz="1000" b="0" i="0" u="none" strike="noStrike">
                          <a:latin typeface="Arial"/>
                        </a:rPr>
                        <a:t>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Additional Honorarium of cooks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- 18777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375.54</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375.54</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State Govt. is Paying additional Honorarium Rs.2000 to all cooks under MID day meal scheme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49684">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- 10410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208.20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208.20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16"/>
                  </a:ext>
                </a:extLst>
              </a:tr>
              <a:tr h="151109">
                <a:tc rowSpan="2">
                  <a:txBody>
                    <a:bodyPr/>
                    <a:lstStyle/>
                    <a:p>
                      <a:pPr algn="ctr" fontAlgn="ctr"/>
                      <a:r>
                        <a:rPr lang="en-US" sz="1000" b="0" i="0" u="none" strike="noStrike">
                          <a:latin typeface="Arial"/>
                        </a:rPr>
                        <a:t>8</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Incentive of cooks</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- 18777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State Govt. is Paying Rs. 1000 as an incentive to all cooks under MID day meal Scheme.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49684">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- 10410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18"/>
                  </a:ext>
                </a:extLst>
              </a:tr>
              <a:tr h="151109">
                <a:tc rowSpan="2">
                  <a:txBody>
                    <a:bodyPr/>
                    <a:lstStyle/>
                    <a:p>
                      <a:pPr algn="ctr" fontAlgn="ctr"/>
                      <a:r>
                        <a:rPr lang="en-US" sz="1000" b="0" i="0" u="none" strike="noStrike">
                          <a:latin typeface="Arial"/>
                        </a:rPr>
                        <a:t>9</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Cooks uniform</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- 18777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187.77</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State Govt. is Paying additional uniform, Rs 1000 to all cooks under MID day meal Scheme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r h="249684">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- 10410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104.10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20"/>
                  </a:ext>
                </a:extLst>
              </a:tr>
              <a:tr h="151109">
                <a:tc rowSpan="2">
                  <a:txBody>
                    <a:bodyPr/>
                    <a:lstStyle/>
                    <a:p>
                      <a:pPr algn="ctr" fontAlgn="ctr"/>
                      <a:r>
                        <a:rPr lang="en-US" sz="1000" b="0" i="0" u="none" strike="noStrike">
                          <a:latin typeface="Arial"/>
                        </a:rPr>
                        <a:t>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Atirikit Poshan</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(345577 children)</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673.88</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673.88</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State Govt. is Paying additional </a:t>
                      </a:r>
                      <a:r>
                        <a:rPr lang="en-US" sz="900" b="0" i="0" u="none" strike="noStrike" dirty="0" err="1">
                          <a:latin typeface="Arial"/>
                        </a:rPr>
                        <a:t>fooditem</a:t>
                      </a:r>
                      <a:r>
                        <a:rPr lang="en-US" sz="900" b="0" i="0" u="none" strike="noStrike" dirty="0">
                          <a:latin typeface="Arial"/>
                        </a:rPr>
                        <a:t> Rs 5 to all children covered under MID day meal Scheme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297982">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(241444 children)</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470.82</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470.82</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22"/>
                  </a:ext>
                </a:extLst>
              </a:tr>
              <a:tr h="151109">
                <a:tc rowSpan="2">
                  <a:txBody>
                    <a:bodyPr/>
                    <a:lstStyle/>
                    <a:p>
                      <a:pPr algn="ctr" fontAlgn="ctr"/>
                      <a:r>
                        <a:rPr lang="en-US" sz="1000" b="0" i="0" u="none" strike="noStrike">
                          <a:latin typeface="Arial"/>
                        </a:rPr>
                        <a:t>11</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Cost of Foodgrains</a:t>
                      </a:r>
                      <a:br>
                        <a:rPr lang="en-US" sz="1000" b="0" i="0" u="none" strike="noStrike">
                          <a:latin typeface="Arial"/>
                        </a:rPr>
                      </a:br>
                      <a:r>
                        <a:rPr lang="en-US" sz="1000" b="0" i="0" u="none" strike="noStrike">
                          <a:latin typeface="Arial"/>
                        </a:rPr>
                        <a:t>(Rice)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- 8086.50 MT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248.66</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248.66</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  @ 3000 per </a:t>
                      </a:r>
                      <a:r>
                        <a:rPr lang="en-US" sz="900" b="0" i="0" u="none" strike="noStrike" dirty="0" err="1">
                          <a:latin typeface="Arial"/>
                        </a:rPr>
                        <a:t>MT+Mandi</a:t>
                      </a:r>
                      <a:r>
                        <a:rPr lang="en-US" sz="900" b="0" i="0" u="none" strike="noStrike" dirty="0">
                          <a:latin typeface="Arial"/>
                        </a:rPr>
                        <a:t> tax@2.5%</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3"/>
                  </a:ext>
                </a:extLst>
              </a:tr>
              <a:tr h="151109">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UPS- 8474.68 MT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260.60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260.60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24"/>
                  </a:ext>
                </a:extLst>
              </a:tr>
              <a:tr h="151109">
                <a:tc rowSpan="2">
                  <a:txBody>
                    <a:bodyPr/>
                    <a:lstStyle/>
                    <a:p>
                      <a:pPr algn="ctr" fontAlgn="ctr"/>
                      <a:r>
                        <a:rPr lang="en-US" sz="1000" b="0" i="0" u="none" strike="noStrike">
                          <a:latin typeface="Arial"/>
                        </a:rPr>
                        <a:t>12</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000" b="0" i="0" u="none" strike="noStrike">
                          <a:latin typeface="Arial"/>
                        </a:rPr>
                        <a:t>Cost of Foodgrains</a:t>
                      </a:r>
                      <a:br>
                        <a:rPr lang="en-US" sz="1000" b="0" i="0" u="none" strike="noStrike">
                          <a:latin typeface="Arial"/>
                        </a:rPr>
                      </a:br>
                      <a:r>
                        <a:rPr lang="en-US" sz="1000" b="0" i="0" u="none" strike="noStrike">
                          <a:latin typeface="Arial"/>
                        </a:rPr>
                        <a:t>(Wheat)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PS - 0 MT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dirty="0">
                          <a:latin typeface="Arial"/>
                        </a:rPr>
                        <a:t>  @ 2000 per </a:t>
                      </a:r>
                      <a:r>
                        <a:rPr lang="en-US" sz="900" b="0" i="0" u="none" strike="noStrike" dirty="0" err="1">
                          <a:latin typeface="Arial"/>
                        </a:rPr>
                        <a:t>MT+Mandi</a:t>
                      </a:r>
                      <a:r>
                        <a:rPr lang="en-US" sz="900" b="0" i="0" u="none" strike="noStrike" dirty="0">
                          <a:latin typeface="Arial"/>
                        </a:rPr>
                        <a:t> tax@2.5%</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5"/>
                  </a:ext>
                </a:extLst>
              </a:tr>
              <a:tr h="151109">
                <a:tc vMerge="1">
                  <a:txBody>
                    <a:bodyPr/>
                    <a:lstStyle/>
                    <a:p>
                      <a:endParaRPr lang="en-US"/>
                    </a:p>
                  </a:txBody>
                  <a:tcPr/>
                </a:tc>
                <a:tc vMerge="1">
                  <a:txBody>
                    <a:bodyPr/>
                    <a:lstStyle/>
                    <a:p>
                      <a:endParaRPr lang="en-US"/>
                    </a:p>
                  </a:txBody>
                  <a:tcPr/>
                </a:tc>
                <a:tc>
                  <a:txBody>
                    <a:bodyPr/>
                    <a:lstStyle/>
                    <a:p>
                      <a:pPr algn="ctr" fontAlgn="ctr"/>
                      <a:r>
                        <a:rPr lang="en-US" sz="1000" b="0" i="0" u="none" strike="noStrike">
                          <a:latin typeface="Arial"/>
                        </a:rPr>
                        <a:t>UPS- 0 MT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26"/>
                  </a:ext>
                </a:extLst>
              </a:tr>
              <a:tr h="151109">
                <a:tc>
                  <a:txBody>
                    <a:bodyPr/>
                    <a:lstStyle/>
                    <a:p>
                      <a:pPr algn="ctr" fontAlgn="ctr"/>
                      <a:r>
                        <a:rPr lang="en-US" sz="1000" b="0" i="0" u="none" strike="noStrike">
                          <a:latin typeface="Arial"/>
                        </a:rPr>
                        <a:t>13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Salary Staff</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a:latin typeface="Arial"/>
                        </a:rPr>
                        <a:t>40.00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latin typeface="Arial"/>
                        </a:rPr>
                        <a:t>40.00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latin typeface="Arial"/>
                        </a:rPr>
                        <a:t>Govt. Staff only</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7"/>
                  </a:ext>
                </a:extLst>
              </a:tr>
              <a:tr h="269434">
                <a:tc>
                  <a:txBody>
                    <a:bodyPr/>
                    <a:lstStyle/>
                    <a:p>
                      <a:pPr algn="ctr" fontAlgn="ctr"/>
                      <a:r>
                        <a:rPr lang="en-US" sz="900" b="1" i="0" u="none" strike="noStrike">
                          <a:latin typeface="Arial"/>
                        </a:rPr>
                        <a:t>A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a:latin typeface="Arial"/>
                        </a:rPr>
                        <a:t>Total</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a:latin typeface="Arial"/>
                        </a:rPr>
                        <a:t>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a:latin typeface="Arial"/>
                        </a:rPr>
                        <a:t>11248.60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a:latin typeface="Arial"/>
                        </a:rPr>
                        <a:t>6400.80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a:latin typeface="Arial"/>
                        </a:rPr>
                        <a:t>17649.40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900" b="0" i="0" u="none" strike="noStrike" dirty="0">
                          <a:latin typeface="Arial"/>
                        </a:rPr>
                        <a:t>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028"/>
                  </a:ext>
                </a:extLst>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57158" y="357166"/>
          <a:ext cx="8501121" cy="6210397"/>
        </p:xfrm>
        <a:graphic>
          <a:graphicData uri="http://schemas.openxmlformats.org/drawingml/2006/table">
            <a:tbl>
              <a:tblPr/>
              <a:tblGrid>
                <a:gridCol w="515097">
                  <a:extLst>
                    <a:ext uri="{9D8B030D-6E8A-4147-A177-3AD203B41FA5}">
                      <a16:colId xmlns="" xmlns:a16="http://schemas.microsoft.com/office/drawing/2014/main" val="20000"/>
                    </a:ext>
                  </a:extLst>
                </a:gridCol>
                <a:gridCol w="1618872">
                  <a:extLst>
                    <a:ext uri="{9D8B030D-6E8A-4147-A177-3AD203B41FA5}">
                      <a16:colId xmlns="" xmlns:a16="http://schemas.microsoft.com/office/drawing/2014/main" val="20001"/>
                    </a:ext>
                  </a:extLst>
                </a:gridCol>
                <a:gridCol w="1257078">
                  <a:extLst>
                    <a:ext uri="{9D8B030D-6E8A-4147-A177-3AD203B41FA5}">
                      <a16:colId xmlns="" xmlns:a16="http://schemas.microsoft.com/office/drawing/2014/main" val="20002"/>
                    </a:ext>
                  </a:extLst>
                </a:gridCol>
                <a:gridCol w="876888">
                  <a:extLst>
                    <a:ext uri="{9D8B030D-6E8A-4147-A177-3AD203B41FA5}">
                      <a16:colId xmlns="" xmlns:a16="http://schemas.microsoft.com/office/drawing/2014/main" val="20003"/>
                    </a:ext>
                  </a:extLst>
                </a:gridCol>
                <a:gridCol w="870757">
                  <a:extLst>
                    <a:ext uri="{9D8B030D-6E8A-4147-A177-3AD203B41FA5}">
                      <a16:colId xmlns="" xmlns:a16="http://schemas.microsoft.com/office/drawing/2014/main" val="20004"/>
                    </a:ext>
                  </a:extLst>
                </a:gridCol>
                <a:gridCol w="876888">
                  <a:extLst>
                    <a:ext uri="{9D8B030D-6E8A-4147-A177-3AD203B41FA5}">
                      <a16:colId xmlns="" xmlns:a16="http://schemas.microsoft.com/office/drawing/2014/main" val="20005"/>
                    </a:ext>
                  </a:extLst>
                </a:gridCol>
                <a:gridCol w="2485541">
                  <a:extLst>
                    <a:ext uri="{9D8B030D-6E8A-4147-A177-3AD203B41FA5}">
                      <a16:colId xmlns="" xmlns:a16="http://schemas.microsoft.com/office/drawing/2014/main" val="20006"/>
                    </a:ext>
                  </a:extLst>
                </a:gridCol>
              </a:tblGrid>
              <a:tr h="209730">
                <a:tc gridSpan="6">
                  <a:txBody>
                    <a:bodyPr/>
                    <a:lstStyle/>
                    <a:p>
                      <a:pPr algn="l" fontAlgn="ctr"/>
                      <a:r>
                        <a:rPr lang="en-US" sz="1600" b="1" i="0" u="none" strike="noStrike" dirty="0">
                          <a:latin typeface="Arial"/>
                        </a:rPr>
                        <a:t>Non- Recurring Assistance</a:t>
                      </a:r>
                    </a:p>
                  </a:txBody>
                  <a:tcPr marL="4396" marR="4396" marT="4396"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400" b="1" i="0" u="none" strike="noStrike">
                          <a:latin typeface="Arial"/>
                        </a:rPr>
                        <a:t> </a:t>
                      </a:r>
                    </a:p>
                  </a:txBody>
                  <a:tcPr marL="4396" marR="4396" marT="4396"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484730">
                <a:tc>
                  <a:txBody>
                    <a:bodyPr/>
                    <a:lstStyle/>
                    <a:p>
                      <a:pPr algn="ctr" fontAlgn="ctr"/>
                      <a:r>
                        <a:rPr lang="en-US" sz="1400" b="0" i="0" u="none" strike="noStrike">
                          <a:latin typeface="Arial"/>
                        </a:rPr>
                        <a:t>1</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Kitchen cum Store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PS+UPS - (0)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As per Plinth area1,2,3,4, </a:t>
                      </a:r>
                      <a:br>
                        <a:rPr lang="en-US" sz="1400" b="0" i="0" u="none" strike="noStrike">
                          <a:latin typeface="Arial"/>
                        </a:rPr>
                      </a:br>
                      <a:r>
                        <a:rPr lang="en-US" sz="1400" b="0" i="0" u="none" strike="noStrike">
                          <a:latin typeface="Arial"/>
                        </a:rPr>
                        <a:t>Kitchen Cum Store is  being proposed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45205">
                <a:tc>
                  <a:txBody>
                    <a:bodyPr/>
                    <a:lstStyle/>
                    <a:p>
                      <a:pPr algn="ctr" fontAlgn="ctr"/>
                      <a:r>
                        <a:rPr lang="en-US" sz="1400" b="0" i="0" u="none" strike="noStrike">
                          <a:latin typeface="Arial"/>
                        </a:rPr>
                        <a:t>2</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Repair of kitchen cum stores constructed ten years ago</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PS+UPS - ()</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       @10000 Per Kitchen,90:10 (9000+1000)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24256">
                <a:tc>
                  <a:txBody>
                    <a:bodyPr/>
                    <a:lstStyle/>
                    <a:p>
                      <a:pPr algn="ctr" fontAlgn="ctr"/>
                      <a:r>
                        <a:rPr lang="en-US" sz="1400" b="0" i="0" u="none" strike="noStrike">
                          <a:latin typeface="Arial"/>
                        </a:rPr>
                        <a:t>3</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Kitchen Devices (New)</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PS+UPS (68)</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10.04</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1.12</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11.15</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400" b="0" i="0" u="none" strike="noStrike">
                          <a:latin typeface="Arial"/>
                        </a:rPr>
                        <a:t>Unit Cost </a:t>
                      </a:r>
                      <a:br>
                        <a:rPr lang="en-US" sz="1400" b="0" i="0" u="none" strike="noStrike">
                          <a:latin typeface="Arial"/>
                        </a:rPr>
                      </a:br>
                      <a:r>
                        <a:rPr lang="en-US" sz="1400" b="0" i="0" u="none" strike="noStrike">
                          <a:latin typeface="Arial"/>
                        </a:rPr>
                        <a:t>@10000 per KD for Enrolment range 1 to 50.</a:t>
                      </a:r>
                      <a:br>
                        <a:rPr lang="en-US" sz="1400" b="0" i="0" u="none" strike="noStrike">
                          <a:latin typeface="Arial"/>
                        </a:rPr>
                      </a:br>
                      <a:r>
                        <a:rPr lang="en-US" sz="1400" b="0" i="0" u="none" strike="noStrike">
                          <a:latin typeface="Arial"/>
                        </a:rPr>
                        <a:t>@15000 per KD for Enrolment range  51 to 150.</a:t>
                      </a:r>
                      <a:br>
                        <a:rPr lang="en-US" sz="1400" b="0" i="0" u="none" strike="noStrike">
                          <a:latin typeface="Arial"/>
                        </a:rPr>
                      </a:br>
                      <a:r>
                        <a:rPr lang="en-US" sz="1400" b="0" i="0" u="none" strike="noStrike">
                          <a:latin typeface="Arial"/>
                        </a:rPr>
                        <a:t>@20000 per KD for Enrolment range 151 to 250.</a:t>
                      </a:r>
                      <a:br>
                        <a:rPr lang="en-US" sz="1400" b="0" i="0" u="none" strike="noStrike">
                          <a:latin typeface="Arial"/>
                        </a:rPr>
                      </a:br>
                      <a:r>
                        <a:rPr lang="en-US" sz="1400" b="0" i="0" u="none" strike="noStrike">
                          <a:latin typeface="Arial"/>
                        </a:rPr>
                        <a:t>@25000 per KD for Enrolment range 251 to above.</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1123323">
                <a:tc>
                  <a:txBody>
                    <a:bodyPr/>
                    <a:lstStyle/>
                    <a:p>
                      <a:pPr algn="ctr" fontAlgn="ctr"/>
                      <a:r>
                        <a:rPr lang="en-US" sz="1400" b="0" i="0" u="none" strike="noStrike">
                          <a:latin typeface="Arial"/>
                        </a:rPr>
                        <a:t>4</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Kitchen Devices (Replacement)</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PS+UPS (4228)</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424.89</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47.21</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latin typeface="Arial"/>
                        </a:rPr>
                        <a:t>472.10</a:t>
                      </a:r>
                    </a:p>
                  </a:txBody>
                  <a:tcPr marL="4396" marR="4396" marT="439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 xmlns:a16="http://schemas.microsoft.com/office/drawing/2014/main" val="10004"/>
                  </a:ext>
                </a:extLst>
              </a:tr>
              <a:tr h="169396">
                <a:tc>
                  <a:txBody>
                    <a:bodyPr/>
                    <a:lstStyle/>
                    <a:p>
                      <a:pPr algn="ctr" fontAlgn="ctr"/>
                      <a:r>
                        <a:rPr lang="en-US" sz="1400" b="1" i="0" u="none" strike="noStrike">
                          <a:latin typeface="Arial"/>
                        </a:rPr>
                        <a:t>B</a:t>
                      </a:r>
                    </a:p>
                  </a:txBody>
                  <a:tcPr marL="4396" marR="4396" marT="43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Total</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 </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434.93</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48.33</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483.25</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0" i="0" u="none" strike="noStrike">
                          <a:latin typeface="Arial"/>
                        </a:rPr>
                        <a:t> </a:t>
                      </a:r>
                    </a:p>
                  </a:txBody>
                  <a:tcPr marL="4396" marR="4396" marT="43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005"/>
                  </a:ext>
                </a:extLst>
              </a:tr>
              <a:tr h="645205">
                <a:tc>
                  <a:txBody>
                    <a:bodyPr/>
                    <a:lstStyle/>
                    <a:p>
                      <a:pPr algn="ctr" fontAlgn="ctr"/>
                      <a:r>
                        <a:rPr lang="en-US" sz="1400" b="0" i="0" u="none" strike="noStrike">
                          <a:latin typeface="Arial"/>
                        </a:rPr>
                        <a:t>1</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Flexi fund @ 5% for new interventions</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PS+UPS</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latin typeface="Arial"/>
                        </a:rPr>
                        <a:t>576.16</a:t>
                      </a:r>
                      <a:endParaRPr lang="en-US" sz="1400" b="0"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latin typeface="Arial"/>
                        </a:rPr>
                        <a:t>483.01</a:t>
                      </a:r>
                      <a:endParaRPr lang="en-US" sz="1400" b="0"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smtClean="0">
                          <a:latin typeface="Arial"/>
                        </a:rPr>
                        <a:t>1059.17</a:t>
                      </a:r>
                      <a:endParaRPr lang="en-US" sz="1400" b="0"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400" b="0" i="0" u="none" strike="noStrike">
                          <a:latin typeface="Arial"/>
                        </a:rPr>
                        <a:t>5% of Cooking Assistance,Transportation Subsidy , MME, Honorarium of cooks &amp; cost of foodgrains.</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77464">
                <a:tc>
                  <a:txBody>
                    <a:bodyPr/>
                    <a:lstStyle/>
                    <a:p>
                      <a:pPr algn="ctr" fontAlgn="ctr"/>
                      <a:r>
                        <a:rPr lang="en-US" sz="1400" b="0" i="0" u="none" strike="noStrike">
                          <a:latin typeface="Arial"/>
                        </a:rPr>
                        <a:t>C</a:t>
                      </a:r>
                    </a:p>
                  </a:txBody>
                  <a:tcPr marL="4396" marR="4396" marT="43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Total</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 </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smtClean="0">
                          <a:latin typeface="Arial"/>
                        </a:rPr>
                        <a:t>576.16</a:t>
                      </a:r>
                      <a:endParaRPr lang="en-US" sz="1400" b="1"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smtClean="0">
                          <a:latin typeface="Arial"/>
                        </a:rPr>
                        <a:t>483.01</a:t>
                      </a:r>
                      <a:endParaRPr lang="en-US" sz="1400" b="1"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smtClean="0">
                          <a:latin typeface="Arial"/>
                        </a:rPr>
                        <a:t>1059.17</a:t>
                      </a:r>
                      <a:endParaRPr lang="en-US" sz="1400" b="1"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0" i="0" u="none" strike="noStrike">
                          <a:latin typeface="Arial"/>
                        </a:rPr>
                        <a:t> </a:t>
                      </a:r>
                    </a:p>
                  </a:txBody>
                  <a:tcPr marL="4396" marR="4396" marT="43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007"/>
                  </a:ext>
                </a:extLst>
              </a:tr>
              <a:tr h="163781">
                <a:tc>
                  <a:txBody>
                    <a:bodyPr/>
                    <a:lstStyle/>
                    <a:p>
                      <a:pPr algn="ctr" fontAlgn="ctr"/>
                      <a:r>
                        <a:rPr lang="en-US" sz="1400" b="0" i="0" u="none" strike="noStrike">
                          <a:latin typeface="Arial"/>
                        </a:rPr>
                        <a:t> </a:t>
                      </a:r>
                    </a:p>
                  </a:txBody>
                  <a:tcPr marL="4396" marR="4396" marT="439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G. Total (A+B+C)</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a:latin typeface="Arial"/>
                        </a:rPr>
                        <a:t> </a:t>
                      </a: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smtClean="0">
                          <a:latin typeface="Arial"/>
                        </a:rPr>
                        <a:t>12259.69</a:t>
                      </a:r>
                      <a:endParaRPr lang="en-US" sz="1400" b="1"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smtClean="0">
                          <a:latin typeface="Arial"/>
                        </a:rPr>
                        <a:t>6932.14</a:t>
                      </a:r>
                      <a:endParaRPr lang="en-US" sz="1400" b="1"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1" i="0" u="none" strike="noStrike" dirty="0" smtClean="0">
                          <a:latin typeface="Arial"/>
                        </a:rPr>
                        <a:t>19191.82</a:t>
                      </a:r>
                      <a:endParaRPr lang="en-US" sz="1400" b="1" i="0" u="none" strike="noStrike" dirty="0">
                        <a:latin typeface="Arial"/>
                      </a:endParaRPr>
                    </a:p>
                  </a:txBody>
                  <a:tcPr marL="4396" marR="4396" marT="43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400" b="0" i="0" u="none" strike="noStrike">
                          <a:latin typeface="Arial"/>
                        </a:rPr>
                        <a:t> </a:t>
                      </a:r>
                    </a:p>
                  </a:txBody>
                  <a:tcPr marL="4396" marR="4396" marT="439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 xmlns:a16="http://schemas.microsoft.com/office/drawing/2014/main" val="10008"/>
                  </a:ext>
                </a:extLst>
              </a:tr>
              <a:tr h="209730">
                <a:tc gridSpan="2">
                  <a:txBody>
                    <a:bodyPr/>
                    <a:lstStyle/>
                    <a:p>
                      <a:pPr algn="l" fontAlgn="b"/>
                      <a:r>
                        <a:rPr lang="en-US" sz="1400" b="1" i="0" u="none" strike="noStrike">
                          <a:latin typeface="Arial"/>
                        </a:rPr>
                        <a:t>No. of school days 234</a:t>
                      </a:r>
                    </a:p>
                  </a:txBody>
                  <a:tcPr marL="4396" marR="4396" marT="4396"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1400" b="0" i="0" u="none" strike="noStrike" dirty="0">
                        <a:latin typeface="Arial"/>
                      </a:endParaRPr>
                    </a:p>
                  </a:txBody>
                  <a:tcPr marL="4396" marR="4396" marT="439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latin typeface="Arial"/>
                      </a:endParaRPr>
                    </a:p>
                  </a:txBody>
                  <a:tcPr marL="4396" marR="4396" marT="439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latin typeface="Arial"/>
                      </a:endParaRPr>
                    </a:p>
                  </a:txBody>
                  <a:tcPr marL="4396" marR="4396" marT="439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latin typeface="Arial"/>
                      </a:endParaRPr>
                    </a:p>
                  </a:txBody>
                  <a:tcPr marL="4396" marR="4396" marT="4396"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latin typeface="Arial"/>
                      </a:endParaRPr>
                    </a:p>
                  </a:txBody>
                  <a:tcPr marL="4396" marR="4396" marT="4396"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9"/>
                  </a:ext>
                </a:extLst>
              </a:tr>
              <a:tr h="453872">
                <a:tc gridSpan="7">
                  <a:txBody>
                    <a:bodyPr/>
                    <a:lstStyle/>
                    <a:p>
                      <a:pPr algn="l" fontAlgn="b"/>
                      <a:r>
                        <a:rPr lang="en-US" sz="1400" b="1" i="0" u="none" strike="noStrike" dirty="0">
                          <a:latin typeface="Arial"/>
                        </a:rPr>
                        <a:t>Children:- </a:t>
                      </a:r>
                      <a:r>
                        <a:rPr lang="en-US" sz="1400" b="0" i="0" u="none" strike="noStrike" dirty="0">
                          <a:latin typeface="Arial"/>
                        </a:rPr>
                        <a:t>Primary school 345577</a:t>
                      </a:r>
                      <a:r>
                        <a:rPr lang="en-US" sz="1400" b="1" i="0" u="none" strike="noStrike" dirty="0">
                          <a:latin typeface="Arial"/>
                        </a:rPr>
                        <a:t> ( Best Quarter coverage 339326 + 68 </a:t>
                      </a:r>
                      <a:r>
                        <a:rPr lang="en-US" sz="1400" b="1" i="0" u="none" strike="noStrike" dirty="0" err="1">
                          <a:latin typeface="Arial"/>
                        </a:rPr>
                        <a:t>madarsas</a:t>
                      </a:r>
                      <a:r>
                        <a:rPr lang="en-US" sz="1400" b="1" i="0" u="none" strike="noStrike" dirty="0">
                          <a:latin typeface="Arial"/>
                        </a:rPr>
                        <a:t> primary children 6251)</a:t>
                      </a:r>
                    </a:p>
                  </a:txBody>
                  <a:tcPr marL="4396" marR="4396" marT="439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400" b="0" i="0" u="none" strike="noStrike" dirty="0">
                        <a:latin typeface="Arial"/>
                      </a:endParaRPr>
                    </a:p>
                  </a:txBody>
                  <a:tcPr marL="4396" marR="4396" marT="4396" marB="0" anchor="b">
                    <a:lnL>
                      <a:noFill/>
                    </a:lnL>
                    <a:lnR>
                      <a:noFill/>
                    </a:lnR>
                    <a:lnT>
                      <a:noFill/>
                    </a:lnT>
                    <a:lnB>
                      <a:noFill/>
                    </a:lnB>
                  </a:tcPr>
                </a:tc>
                <a:tc hMerge="1">
                  <a:txBody>
                    <a:bodyPr/>
                    <a:lstStyle/>
                    <a:p>
                      <a:pPr algn="l" fontAlgn="b"/>
                      <a:endParaRPr lang="en-US" sz="1400" b="0" i="0" u="none" strike="noStrike" dirty="0">
                        <a:latin typeface="Arial"/>
                      </a:endParaRPr>
                    </a:p>
                  </a:txBody>
                  <a:tcPr marL="4396" marR="4396" marT="4396" marB="0" anchor="b">
                    <a:lnL>
                      <a:noFill/>
                    </a:lnL>
                    <a:lnR>
                      <a:noFill/>
                    </a:lnR>
                    <a:lnT>
                      <a:noFill/>
                    </a:lnT>
                    <a:lnB>
                      <a:noFill/>
                    </a:lnB>
                  </a:tcPr>
                </a:tc>
                <a:tc hMerge="1">
                  <a:txBody>
                    <a:bodyPr/>
                    <a:lstStyle/>
                    <a:p>
                      <a:pPr algn="l" fontAlgn="b"/>
                      <a:endParaRPr lang="en-US" sz="1400" b="0" i="0" u="none" strike="noStrike" dirty="0">
                        <a:latin typeface="Arial"/>
                      </a:endParaRPr>
                    </a:p>
                  </a:txBody>
                  <a:tcPr marL="4396" marR="4396" marT="4396" marB="0" anchor="b">
                    <a:lnL>
                      <a:noFill/>
                    </a:lnL>
                    <a:lnR>
                      <a:noFill/>
                    </a:lnR>
                    <a:lnT>
                      <a:noFill/>
                    </a:lnT>
                    <a:lnB>
                      <a:noFill/>
                    </a:lnB>
                  </a:tcPr>
                </a:tc>
                <a:extLst>
                  <a:ext uri="{0D108BD9-81ED-4DB2-BD59-A6C34878D82A}">
                    <a16:rowId xmlns="" xmlns:a16="http://schemas.microsoft.com/office/drawing/2014/main" val="10010"/>
                  </a:ext>
                </a:extLst>
              </a:tr>
              <a:tr h="352481">
                <a:tc gridSpan="7">
                  <a:txBody>
                    <a:bodyPr/>
                    <a:lstStyle/>
                    <a:p>
                      <a:pPr algn="l" fontAlgn="b"/>
                      <a:r>
                        <a:rPr lang="en-US" sz="1400" b="1" i="0" u="none" strike="noStrike" dirty="0">
                          <a:latin typeface="Arial"/>
                        </a:rPr>
                        <a:t>  </a:t>
                      </a:r>
                      <a:r>
                        <a:rPr lang="en-US" sz="1400" b="0" i="0" u="none" strike="noStrike" dirty="0">
                          <a:latin typeface="Arial"/>
                        </a:rPr>
                        <a:t>Upper</a:t>
                      </a:r>
                      <a:r>
                        <a:rPr lang="en-US" sz="1400" b="1" i="0" u="none" strike="noStrike" dirty="0">
                          <a:latin typeface="Arial"/>
                        </a:rPr>
                        <a:t> </a:t>
                      </a:r>
                      <a:r>
                        <a:rPr lang="en-US" sz="1400" b="0" i="0" u="none" strike="noStrike" dirty="0">
                          <a:latin typeface="Arial"/>
                        </a:rPr>
                        <a:t>Primary school 241444</a:t>
                      </a:r>
                      <a:r>
                        <a:rPr lang="en-US" sz="1400" b="1" i="0" u="none" strike="noStrike" dirty="0">
                          <a:latin typeface="Arial"/>
                        </a:rPr>
                        <a:t> ( Best Quarter coverage 239000 + 68 </a:t>
                      </a:r>
                      <a:r>
                        <a:rPr lang="en-US" sz="1400" b="1" i="0" u="none" strike="noStrike" dirty="0" err="1">
                          <a:latin typeface="Arial"/>
                        </a:rPr>
                        <a:t>madarsas</a:t>
                      </a:r>
                      <a:r>
                        <a:rPr lang="en-US" sz="1400" b="1" i="0" u="none" strike="noStrike" dirty="0">
                          <a:latin typeface="Arial"/>
                        </a:rPr>
                        <a:t> primary children 2444)</a:t>
                      </a:r>
                    </a:p>
                  </a:txBody>
                  <a:tcPr marL="4396" marR="4396" marT="4396"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400" b="0" i="0" u="none" strike="noStrike" dirty="0">
                        <a:latin typeface="Arial"/>
                      </a:endParaRPr>
                    </a:p>
                  </a:txBody>
                  <a:tcPr marL="4396" marR="4396" marT="4396" marB="0" anchor="b">
                    <a:lnL>
                      <a:noFill/>
                    </a:lnL>
                    <a:lnR>
                      <a:noFill/>
                    </a:lnR>
                    <a:lnT>
                      <a:noFill/>
                    </a:lnT>
                    <a:lnB>
                      <a:noFill/>
                    </a:lnB>
                  </a:tcPr>
                </a:tc>
                <a:tc hMerge="1">
                  <a:txBody>
                    <a:bodyPr/>
                    <a:lstStyle/>
                    <a:p>
                      <a:pPr algn="l" fontAlgn="b"/>
                      <a:endParaRPr lang="en-US" sz="1400" b="0" i="0" u="none" strike="noStrike" dirty="0">
                        <a:latin typeface="Arial"/>
                      </a:endParaRPr>
                    </a:p>
                  </a:txBody>
                  <a:tcPr marL="4396" marR="4396" marT="4396" marB="0" anchor="b">
                    <a:lnL>
                      <a:noFill/>
                    </a:lnL>
                    <a:lnR>
                      <a:noFill/>
                    </a:lnR>
                    <a:lnT>
                      <a:noFill/>
                    </a:lnT>
                    <a:lnB>
                      <a:noFill/>
                    </a:lnB>
                  </a:tcPr>
                </a:tc>
                <a:tc hMerge="1">
                  <a:txBody>
                    <a:bodyPr/>
                    <a:lstStyle/>
                    <a:p>
                      <a:pPr algn="l" fontAlgn="b"/>
                      <a:endParaRPr lang="en-US" sz="1400" b="0" i="0" u="none" strike="noStrike" dirty="0">
                        <a:latin typeface="Arial"/>
                      </a:endParaRPr>
                    </a:p>
                  </a:txBody>
                  <a:tcPr marL="4396" marR="4396" marT="4396" marB="0" anchor="b">
                    <a:lnL>
                      <a:noFill/>
                    </a:lnL>
                    <a:lnR>
                      <a:noFill/>
                    </a:lnR>
                    <a:lnT>
                      <a:noFill/>
                    </a:lnT>
                    <a:lnB>
                      <a:noFill/>
                    </a:lnB>
                  </a:tcPr>
                </a:tc>
                <a:extLst>
                  <a:ext uri="{0D108BD9-81ED-4DB2-BD59-A6C34878D82A}">
                    <a16:rowId xmlns=""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905000"/>
            <a:ext cx="5072098" cy="3416320"/>
          </a:xfrm>
          <a:prstGeom prst="rect">
            <a:avLst/>
          </a:prstGeom>
          <a:noFill/>
          <a:ln>
            <a:noFill/>
          </a:ln>
          <a:effectLst>
            <a:glow rad="228600">
              <a:schemeClr val="accent1">
                <a:satMod val="175000"/>
                <a:alpha val="40000"/>
              </a:schemeClr>
            </a:glow>
            <a:outerShdw blurRad="76200" dir="13500000" sy="23000" kx="1200000" algn="br" rotWithShape="0">
              <a:prstClr val="black">
                <a:alpha val="20000"/>
              </a:prstClr>
            </a:outerShdw>
          </a:effectLst>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onotype Corsiva" pitchFamily="66" charset="0"/>
            </a:endParaRPr>
          </a:p>
          <a:p>
            <a:pPr algn="ctr"/>
            <a:r>
              <a:rPr lang="en-US" sz="5400" b="1" cap="all" dirty="0">
                <a:ln/>
                <a:solidFill>
                  <a:srgbClr val="00B0F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cs typeface="Times New Roman" pitchFamily="18" charset="0"/>
              </a:rPr>
              <a:t>P   h   o   t   o gallery</a:t>
            </a:r>
          </a:p>
          <a:p>
            <a:pPr algn="ct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715000" y="914400"/>
            <a:ext cx="2447908" cy="120032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solidFill>
                  <a:srgbClr val="00B0F0"/>
                </a:solidFill>
                <a:effectLst>
                  <a:reflection blurRad="12700" stA="50000" endPos="50000" dist="5000" dir="5400000" sy="-100000" rotWithShape="0"/>
                </a:effectLst>
              </a:rPr>
              <a:t>Vishesh </a:t>
            </a:r>
            <a:r>
              <a:rPr lang="en-US" sz="3600" b="1" cap="all" dirty="0" err="1">
                <a:ln w="0"/>
                <a:solidFill>
                  <a:srgbClr val="00B0F0"/>
                </a:solidFill>
                <a:effectLst>
                  <a:reflection blurRad="12700" stA="50000" endPos="50000" dist="5000" dir="5400000" sy="-100000" rotWithShape="0"/>
                </a:effectLst>
              </a:rPr>
              <a:t>bhoj</a:t>
            </a:r>
            <a:endParaRPr lang="en-US" sz="6600" b="1" cap="all" dirty="0">
              <a:ln w="0"/>
              <a:solidFill>
                <a:srgbClr val="00B0F0"/>
              </a:solidFill>
              <a:effectLst>
                <a:reflection blurRad="12700" stA="50000" endPos="50000" dist="5000" dir="5400000" sy="-100000" rotWithShape="0"/>
              </a:effectLst>
            </a:endParaRPr>
          </a:p>
        </p:txBody>
      </p:sp>
      <p:grpSp>
        <p:nvGrpSpPr>
          <p:cNvPr id="2" name="Group 13"/>
          <p:cNvGrpSpPr/>
          <p:nvPr/>
        </p:nvGrpSpPr>
        <p:grpSpPr>
          <a:xfrm>
            <a:off x="228600" y="685800"/>
            <a:ext cx="4419600" cy="3657600"/>
            <a:chOff x="2209800" y="381000"/>
            <a:chExt cx="4038600" cy="3048000"/>
          </a:xfrm>
          <a:effectLst>
            <a:glow rad="228600">
              <a:schemeClr val="accent2">
                <a:satMod val="175000"/>
                <a:alpha val="40000"/>
              </a:schemeClr>
            </a:glow>
          </a:effectLst>
        </p:grpSpPr>
        <p:sp>
          <p:nvSpPr>
            <p:cNvPr id="12" name="Double Bracket 11"/>
            <p:cNvSpPr/>
            <p:nvPr/>
          </p:nvSpPr>
          <p:spPr>
            <a:xfrm>
              <a:off x="2209800" y="685800"/>
              <a:ext cx="4038600" cy="2743200"/>
            </a:xfrm>
            <a:prstGeom prst="bracketPair">
              <a:avLst/>
            </a:prstGeom>
            <a:blipFill>
              <a:blip r:embed="rId2"/>
              <a:stretch>
                <a:fillRect/>
              </a:stretch>
            </a:blipFill>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667000" y="381000"/>
              <a:ext cx="3200400" cy="45720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UPS Billekh Navin ALMORA</a:t>
              </a:r>
            </a:p>
          </p:txBody>
        </p:sp>
      </p:grpSp>
      <p:grpSp>
        <p:nvGrpSpPr>
          <p:cNvPr id="3" name="Group 15"/>
          <p:cNvGrpSpPr/>
          <p:nvPr/>
        </p:nvGrpSpPr>
        <p:grpSpPr>
          <a:xfrm>
            <a:off x="4343400" y="2971800"/>
            <a:ext cx="4343400" cy="3505200"/>
            <a:chOff x="4343400" y="3505200"/>
            <a:chExt cx="4343400" cy="3048000"/>
          </a:xfrm>
          <a:effectLst>
            <a:glow rad="228600">
              <a:schemeClr val="accent2">
                <a:satMod val="175000"/>
                <a:alpha val="40000"/>
              </a:schemeClr>
            </a:glow>
          </a:effectLst>
        </p:grpSpPr>
        <p:sp>
          <p:nvSpPr>
            <p:cNvPr id="13" name="Double Bracket 12"/>
            <p:cNvSpPr/>
            <p:nvPr/>
          </p:nvSpPr>
          <p:spPr>
            <a:xfrm>
              <a:off x="4343400" y="3657600"/>
              <a:ext cx="4343400" cy="2895600"/>
            </a:xfrm>
            <a:prstGeom prst="bracketPair">
              <a:avLst/>
            </a:prstGeom>
            <a:blipFill>
              <a:blip r:embed="rId3" cstate="print"/>
              <a:stretch>
                <a:fillRect/>
              </a:stretch>
            </a:blipFill>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029200" y="3505200"/>
              <a:ext cx="3200400" cy="45720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Naughar Garur BAGESHWAR</a:t>
              </a: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715000" y="914400"/>
            <a:ext cx="2447908" cy="120032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solidFill>
                  <a:srgbClr val="00B0F0"/>
                </a:solidFill>
                <a:effectLst>
                  <a:reflection blurRad="12700" stA="50000" endPos="50000" dist="5000" dir="5400000" sy="-100000" rotWithShape="0"/>
                </a:effectLst>
              </a:rPr>
              <a:t>Vishesh </a:t>
            </a:r>
            <a:r>
              <a:rPr lang="en-US" sz="3600" b="1" cap="all" dirty="0" err="1">
                <a:ln w="0"/>
                <a:solidFill>
                  <a:srgbClr val="00B0F0"/>
                </a:solidFill>
                <a:effectLst>
                  <a:reflection blurRad="12700" stA="50000" endPos="50000" dist="5000" dir="5400000" sy="-100000" rotWithShape="0"/>
                </a:effectLst>
              </a:rPr>
              <a:t>bhoj</a:t>
            </a:r>
            <a:endParaRPr lang="en-US" sz="6600" b="1" cap="all" dirty="0">
              <a:ln w="0"/>
              <a:solidFill>
                <a:srgbClr val="00B0F0"/>
              </a:solidFill>
              <a:effectLst>
                <a:reflection blurRad="12700" stA="50000" endPos="50000" dist="5000" dir="5400000" sy="-100000" rotWithShape="0"/>
              </a:effectLst>
            </a:endParaRPr>
          </a:p>
        </p:txBody>
      </p:sp>
      <p:grpSp>
        <p:nvGrpSpPr>
          <p:cNvPr id="2" name="Group 13"/>
          <p:cNvGrpSpPr/>
          <p:nvPr/>
        </p:nvGrpSpPr>
        <p:grpSpPr>
          <a:xfrm>
            <a:off x="228600" y="1051560"/>
            <a:ext cx="4419600" cy="4069080"/>
            <a:chOff x="2209800" y="685800"/>
            <a:chExt cx="4038600" cy="3390900"/>
          </a:xfrm>
          <a:effectLst>
            <a:glow rad="228600">
              <a:schemeClr val="accent2">
                <a:satMod val="175000"/>
                <a:alpha val="40000"/>
              </a:schemeClr>
            </a:glow>
          </a:effectLst>
        </p:grpSpPr>
        <p:sp>
          <p:nvSpPr>
            <p:cNvPr id="12" name="Double Bracket 11"/>
            <p:cNvSpPr/>
            <p:nvPr/>
          </p:nvSpPr>
          <p:spPr>
            <a:xfrm>
              <a:off x="2209800" y="685800"/>
              <a:ext cx="4038600" cy="2743200"/>
            </a:xfrm>
            <a:prstGeom prst="bracketPair">
              <a:avLst/>
            </a:prstGeom>
            <a:blipFill>
              <a:blip r:embed="rId2"/>
              <a:stretch>
                <a:fillRect/>
              </a:stretch>
            </a:blipFill>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p:cNvSpPr/>
            <p:nvPr/>
          </p:nvSpPr>
          <p:spPr>
            <a:xfrm>
              <a:off x="2488324" y="3619500"/>
              <a:ext cx="3200400" cy="45720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Khaliyan RUDRAPRAYAG</a:t>
              </a:r>
            </a:p>
          </p:txBody>
        </p:sp>
      </p:grpSp>
      <p:grpSp>
        <p:nvGrpSpPr>
          <p:cNvPr id="3" name="Group 15"/>
          <p:cNvGrpSpPr/>
          <p:nvPr/>
        </p:nvGrpSpPr>
        <p:grpSpPr>
          <a:xfrm>
            <a:off x="4343400" y="2895600"/>
            <a:ext cx="4343400" cy="3505200"/>
            <a:chOff x="4343400" y="3505200"/>
            <a:chExt cx="4343400" cy="3048000"/>
          </a:xfrm>
          <a:effectLst>
            <a:glow rad="228600">
              <a:schemeClr val="accent2">
                <a:satMod val="175000"/>
                <a:alpha val="40000"/>
              </a:schemeClr>
            </a:glow>
          </a:effectLst>
        </p:grpSpPr>
        <p:sp>
          <p:nvSpPr>
            <p:cNvPr id="13" name="Double Bracket 12"/>
            <p:cNvSpPr/>
            <p:nvPr/>
          </p:nvSpPr>
          <p:spPr>
            <a:xfrm>
              <a:off x="4343400" y="3657600"/>
              <a:ext cx="4343400" cy="2895600"/>
            </a:xfrm>
            <a:prstGeom prst="bracketPair">
              <a:avLst/>
            </a:prstGeom>
            <a:blipFill>
              <a:blip r:embed="rId3"/>
              <a:stretch>
                <a:fillRect/>
              </a:stretch>
            </a:blipFill>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5029200" y="3505200"/>
              <a:ext cx="3200400" cy="45720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Kafal Pani  TEHRI</a:t>
              </a: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Diagonal Corner Rectangle 7"/>
          <p:cNvSpPr/>
          <p:nvPr/>
        </p:nvSpPr>
        <p:spPr>
          <a:xfrm>
            <a:off x="4724400" y="595290"/>
            <a:ext cx="3886200" cy="2909910"/>
          </a:xfrm>
          <a:prstGeom prst="round2DiagRect">
            <a:avLst>
              <a:gd name="adj1" fmla="val 404"/>
              <a:gd name="adj2" fmla="val 0"/>
            </a:avLst>
          </a:prstGeom>
          <a:blipFill>
            <a:blip r:embed="rId2" cstate="print"/>
            <a:stretch>
              <a:fillRect/>
            </a:stretch>
          </a:blipFill>
          <a:ln w="57150">
            <a:solidFill>
              <a:schemeClr val="bg2"/>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Round Diagonal Corner Rectangle 19"/>
          <p:cNvSpPr/>
          <p:nvPr/>
        </p:nvSpPr>
        <p:spPr>
          <a:xfrm rot="10800000">
            <a:off x="533400" y="3505199"/>
            <a:ext cx="4114800" cy="2971800"/>
          </a:xfrm>
          <a:prstGeom prst="round2DiagRect">
            <a:avLst>
              <a:gd name="adj1" fmla="val 0"/>
              <a:gd name="adj2" fmla="val 0"/>
            </a:avLst>
          </a:prstGeom>
          <a:blipFill dpi="0" rotWithShape="0">
            <a:blip r:embed="rId3" cstate="print"/>
            <a:srcRect/>
            <a:stretch>
              <a:fillRect/>
            </a:stretch>
          </a:blipFill>
          <a:ln w="57150">
            <a:solidFill>
              <a:schemeClr val="bg2"/>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0600" y="3124200"/>
            <a:ext cx="3124200" cy="54864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Matli Dunda UTTARKASHI </a:t>
            </a:r>
          </a:p>
        </p:txBody>
      </p:sp>
      <p:sp>
        <p:nvSpPr>
          <p:cNvPr id="9" name="Rectangle 8"/>
          <p:cNvSpPr/>
          <p:nvPr/>
        </p:nvSpPr>
        <p:spPr>
          <a:xfrm>
            <a:off x="152400" y="857071"/>
            <a:ext cx="2447908" cy="1200329"/>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dirty="0">
                <a:ln w="0"/>
                <a:solidFill>
                  <a:srgbClr val="00B0F0"/>
                </a:solidFill>
                <a:effectLst>
                  <a:reflection blurRad="12700" stA="50000" endPos="50000" dist="5000" dir="5400000" sy="-100000" rotWithShape="0"/>
                </a:effectLst>
              </a:rPr>
              <a:t>Vishesh </a:t>
            </a:r>
            <a:r>
              <a:rPr lang="en-US" sz="3600" b="1" cap="all" dirty="0" err="1">
                <a:ln w="0"/>
                <a:solidFill>
                  <a:srgbClr val="00B0F0"/>
                </a:solidFill>
                <a:effectLst>
                  <a:reflection blurRad="12700" stA="50000" endPos="50000" dist="5000" dir="5400000" sy="-100000" rotWithShape="0"/>
                </a:effectLst>
              </a:rPr>
              <a:t>bhoj</a:t>
            </a:r>
            <a:endParaRPr lang="en-US" sz="6600" b="1" cap="all" dirty="0">
              <a:ln w="0"/>
              <a:solidFill>
                <a:srgbClr val="00B0F0"/>
              </a:solidFill>
              <a:effectLst>
                <a:reflection blurRad="12700" stA="50000" endPos="50000" dist="5000" dir="5400000" sy="-100000" rotWithShape="0"/>
              </a:effectLst>
            </a:endParaRPr>
          </a:p>
        </p:txBody>
      </p:sp>
      <p:sp>
        <p:nvSpPr>
          <p:cNvPr id="10" name="Rectangle 9"/>
          <p:cNvSpPr/>
          <p:nvPr/>
        </p:nvSpPr>
        <p:spPr>
          <a:xfrm>
            <a:off x="5334000" y="3810000"/>
            <a:ext cx="3124200" cy="1447800"/>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u="sng" dirty="0"/>
              <a:t>Vishesh Bhoj </a:t>
            </a:r>
            <a:r>
              <a:rPr lang="en-US" u="sng" dirty="0" err="1"/>
              <a:t>organised</a:t>
            </a:r>
            <a:r>
              <a:rPr lang="en-US" u="sng" dirty="0"/>
              <a:t> by Joint Magistrate </a:t>
            </a:r>
            <a:r>
              <a:rPr lang="en-US" u="sng" dirty="0" err="1"/>
              <a:t>Ranikhet</a:t>
            </a:r>
            <a:r>
              <a:rPr lang="en-US" u="sng" dirty="0"/>
              <a:t>, in </a:t>
            </a:r>
          </a:p>
          <a:p>
            <a:pPr algn="ctr"/>
            <a:r>
              <a:rPr lang="en-US" b="1" u="sng" dirty="0"/>
              <a:t>PS MAYU MATILA TARIKHET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5014753"/>
            <a:ext cx="5286412" cy="1200329"/>
          </a:xfrm>
          <a:prstGeom prst="rect">
            <a:avLst/>
          </a:prstGeom>
          <a:noFill/>
        </p:spPr>
        <p:txBody>
          <a:bodyPr wrap="square">
            <a:spAutoFit/>
          </a:bodyPr>
          <a:lstStyle/>
          <a:p>
            <a:pPr algn="just">
              <a:buFont typeface="Wingdings" pitchFamily="2" charset="2"/>
              <a:buChar char="q"/>
              <a:defRPr/>
            </a:pPr>
            <a:r>
              <a:rPr lang="en-US" sz="2400" dirty="0">
                <a:latin typeface="Bookman Old Style" pitchFamily="18" charset="0"/>
              </a:rPr>
              <a:t> </a:t>
            </a:r>
            <a:r>
              <a:rPr lang="en-US" sz="2400" b="1" dirty="0">
                <a:latin typeface="Bookman Old Style" pitchFamily="18" charset="0"/>
              </a:rPr>
              <a:t>Kitchen Garden</a:t>
            </a:r>
          </a:p>
          <a:p>
            <a:pPr algn="just">
              <a:defRPr/>
            </a:pPr>
            <a:r>
              <a:rPr lang="en-US" sz="2400" dirty="0">
                <a:latin typeface="Bookman Old Style" pitchFamily="18" charset="0"/>
              </a:rPr>
              <a:t>At present, </a:t>
            </a:r>
            <a:r>
              <a:rPr lang="en-US" sz="2400" dirty="0" smtClean="0">
                <a:latin typeface="Bookman Old Style" pitchFamily="18" charset="0"/>
              </a:rPr>
              <a:t>1365</a:t>
            </a:r>
            <a:r>
              <a:rPr lang="en-US" sz="2400" dirty="0" smtClean="0">
                <a:solidFill>
                  <a:srgbClr val="C00000"/>
                </a:solidFill>
                <a:latin typeface="Bookman Old Style" pitchFamily="18" charset="0"/>
              </a:rPr>
              <a:t>  </a:t>
            </a:r>
            <a:r>
              <a:rPr lang="en-US" sz="2400" dirty="0">
                <a:latin typeface="Bookman Old Style" pitchFamily="18" charset="0"/>
              </a:rPr>
              <a:t>schools have functional Kitchen Gardens.  </a:t>
            </a:r>
          </a:p>
        </p:txBody>
      </p:sp>
      <p:sp>
        <p:nvSpPr>
          <p:cNvPr id="6" name="Rectangle 5"/>
          <p:cNvSpPr/>
          <p:nvPr/>
        </p:nvSpPr>
        <p:spPr>
          <a:xfrm>
            <a:off x="214282" y="857233"/>
            <a:ext cx="5286412" cy="3970318"/>
          </a:xfrm>
          <a:prstGeom prst="rect">
            <a:avLst/>
          </a:prstGeom>
          <a:noFill/>
          <a:ln>
            <a:noFill/>
          </a:ln>
        </p:spPr>
        <p:txBody>
          <a:bodyPr wrap="square">
            <a:spAutoFit/>
          </a:bodyPr>
          <a:lstStyle/>
          <a:p>
            <a:pPr algn="just">
              <a:lnSpc>
                <a:spcPct val="150000"/>
              </a:lnSpc>
              <a:buFont typeface="Wingdings" pitchFamily="2" charset="2"/>
              <a:buChar char="q"/>
              <a:defRPr/>
            </a:pPr>
            <a:r>
              <a:rPr lang="en-US" sz="2400" b="1" dirty="0">
                <a:latin typeface="Bookman Old Style" pitchFamily="18" charset="0"/>
              </a:rPr>
              <a:t> Food Quality Test </a:t>
            </a:r>
          </a:p>
          <a:p>
            <a:pPr algn="just">
              <a:defRPr/>
            </a:pPr>
            <a:r>
              <a:rPr lang="en-US" sz="2400" dirty="0">
                <a:latin typeface="Bookman Old Style" pitchFamily="18" charset="0"/>
              </a:rPr>
              <a:t>   The MDM cell undertook a “Food Quality Testing” With the help of “Punjab Biotechnology Incubator, </a:t>
            </a:r>
            <a:r>
              <a:rPr lang="en-US" sz="2400" dirty="0" err="1">
                <a:latin typeface="Bookman Old Style" pitchFamily="18" charset="0"/>
              </a:rPr>
              <a:t>Mohali</a:t>
            </a:r>
            <a:r>
              <a:rPr lang="en-US" sz="2400" dirty="0">
                <a:latin typeface="Bookman Old Style" pitchFamily="18" charset="0"/>
              </a:rPr>
              <a:t>”. The food samples were taken from </a:t>
            </a:r>
            <a:r>
              <a:rPr lang="en-US" sz="2400" b="1" u="sng" dirty="0" smtClean="0">
                <a:latin typeface="Bookman Old Style" pitchFamily="18" charset="0"/>
              </a:rPr>
              <a:t>09 </a:t>
            </a:r>
            <a:r>
              <a:rPr lang="en-US" sz="2400" b="1" u="sng" dirty="0">
                <a:latin typeface="Bookman Old Style" pitchFamily="18" charset="0"/>
              </a:rPr>
              <a:t>schools  in Haridwar</a:t>
            </a:r>
            <a:r>
              <a:rPr lang="en-US" sz="2400" b="1" dirty="0">
                <a:latin typeface="Bookman Old Style" pitchFamily="18" charset="0"/>
              </a:rPr>
              <a:t> and </a:t>
            </a:r>
            <a:r>
              <a:rPr lang="en-US" sz="2400" b="1" u="sng" dirty="0" smtClean="0">
                <a:latin typeface="Bookman Old Style" pitchFamily="18" charset="0"/>
              </a:rPr>
              <a:t>09 </a:t>
            </a:r>
            <a:r>
              <a:rPr lang="en-US" sz="2400" b="1" u="sng" dirty="0">
                <a:latin typeface="Bookman Old Style" pitchFamily="18" charset="0"/>
              </a:rPr>
              <a:t>Schools in Dehradun</a:t>
            </a:r>
            <a:r>
              <a:rPr lang="en-US" sz="2400" b="1" u="sng" dirty="0" smtClean="0">
                <a:latin typeface="Bookman Old Style" pitchFamily="18" charset="0"/>
              </a:rPr>
              <a:t>. </a:t>
            </a:r>
          </a:p>
          <a:p>
            <a:pPr algn="just">
              <a:defRPr/>
            </a:pPr>
            <a:endParaRPr lang="en-US" sz="2400" dirty="0">
              <a:latin typeface="Bookman Old Style" pitchFamily="18" charset="0"/>
            </a:endParaRPr>
          </a:p>
          <a:p>
            <a:pPr algn="just">
              <a:defRPr/>
            </a:pPr>
            <a:endParaRPr lang="en-US" sz="2400" dirty="0">
              <a:latin typeface="Bookman Old Style" pitchFamily="18" charset="0"/>
            </a:endParaRPr>
          </a:p>
        </p:txBody>
      </p:sp>
      <p:sp>
        <p:nvSpPr>
          <p:cNvPr id="8" name="Rectangle 7"/>
          <p:cNvSpPr/>
          <p:nvPr/>
        </p:nvSpPr>
        <p:spPr>
          <a:xfrm>
            <a:off x="357158" y="201019"/>
            <a:ext cx="8215370"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effectLst>
                  <a:outerShdw blurRad="50800" dist="39000" dir="5460000" algn="tl">
                    <a:srgbClr val="000000">
                      <a:alpha val="38000"/>
                    </a:srgbClr>
                  </a:outerShdw>
                </a:effectLst>
                <a:latin typeface="+mn-lt"/>
              </a:rPr>
              <a:t> Initiatives</a:t>
            </a:r>
            <a:endParaRPr lang="en-IN" sz="3200" b="1" dirty="0">
              <a:ln w="11430"/>
              <a:effectLst>
                <a:outerShdw blurRad="50800" dist="39000" dir="5460000" algn="tl">
                  <a:srgbClr val="000000">
                    <a:alpha val="38000"/>
                  </a:srgbClr>
                </a:outerShdw>
              </a:effectLst>
            </a:endParaRPr>
          </a:p>
        </p:txBody>
      </p:sp>
      <p:pic>
        <p:nvPicPr>
          <p:cNvPr id="10" name="Picture 9" descr="IMG-20180327-WA0019.jpg"/>
          <p:cNvPicPr>
            <a:picLocks noChangeAspect="1"/>
          </p:cNvPicPr>
          <p:nvPr/>
        </p:nvPicPr>
        <p:blipFill>
          <a:blip r:embed="rId2"/>
          <a:stretch>
            <a:fillRect/>
          </a:stretch>
        </p:blipFill>
        <p:spPr>
          <a:xfrm>
            <a:off x="5486400" y="762000"/>
            <a:ext cx="3429000" cy="3276600"/>
          </a:xfrm>
          <a:prstGeom prst="rect">
            <a:avLst/>
          </a:prstGeom>
        </p:spPr>
      </p:pic>
      <p:pic>
        <p:nvPicPr>
          <p:cNvPr id="9" name="Picture 8" descr="WhatsApp Image 2017-12-01 at 09.33.05.jpeg"/>
          <p:cNvPicPr>
            <a:picLocks noChangeAspect="1"/>
          </p:cNvPicPr>
          <p:nvPr/>
        </p:nvPicPr>
        <p:blipFill>
          <a:blip r:embed="rId3" cstate="print"/>
          <a:stretch>
            <a:fillRect/>
          </a:stretch>
        </p:blipFill>
        <p:spPr>
          <a:xfrm>
            <a:off x="5486401" y="4267200"/>
            <a:ext cx="3429000" cy="1974413"/>
          </a:xfrm>
          <a:prstGeom prst="rect">
            <a:avLst/>
          </a:prstGeom>
        </p:spPr>
      </p:pic>
      <p:sp>
        <p:nvSpPr>
          <p:cNvPr id="12" name="TextBox 11"/>
          <p:cNvSpPr txBox="1"/>
          <p:nvPr/>
        </p:nvSpPr>
        <p:spPr>
          <a:xfrm>
            <a:off x="5867400" y="6248400"/>
            <a:ext cx="4343400" cy="338554"/>
          </a:xfrm>
          <a:prstGeom prst="rect">
            <a:avLst/>
          </a:prstGeom>
          <a:noFill/>
        </p:spPr>
        <p:txBody>
          <a:bodyPr wrap="square" rtlCol="0">
            <a:spAutoFit/>
          </a:bodyPr>
          <a:lstStyle/>
          <a:p>
            <a:r>
              <a:rPr lang="en-US" sz="1600" b="1" i="1" dirty="0"/>
              <a:t>PS Kilkileshwar TEHRI</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uble Bracket 11"/>
          <p:cNvSpPr/>
          <p:nvPr/>
        </p:nvSpPr>
        <p:spPr>
          <a:xfrm>
            <a:off x="228600" y="533400"/>
            <a:ext cx="4419600" cy="3810000"/>
          </a:xfrm>
          <a:prstGeom prst="bracketPair">
            <a:avLst/>
          </a:prstGeom>
          <a:blipFill>
            <a:blip r:embed="rId2"/>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4572000" y="489303"/>
            <a:ext cx="4343400" cy="3854097"/>
          </a:xfrm>
          <a:prstGeom prst="bracketPair">
            <a:avLst/>
          </a:prstGeom>
          <a:blipFill>
            <a:blip r:embed="rId3"/>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590800" y="4953000"/>
            <a:ext cx="4724400" cy="1384995"/>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Mushroom Production in </a:t>
            </a:r>
          </a:p>
          <a:p>
            <a:pPr algn="ctr"/>
            <a:r>
              <a:rPr lang="en-US" sz="2800" b="1" dirty="0">
                <a:solidFill>
                  <a:srgbClr val="FF0000"/>
                </a:solidFill>
                <a:latin typeface="Times New Roman" pitchFamily="18" charset="0"/>
                <a:cs typeface="Times New Roman" pitchFamily="18" charset="0"/>
              </a:rPr>
              <a:t>PS </a:t>
            </a:r>
            <a:r>
              <a:rPr lang="en-US" sz="2800" b="1" dirty="0" err="1">
                <a:solidFill>
                  <a:srgbClr val="FF0000"/>
                </a:solidFill>
                <a:latin typeface="Times New Roman" pitchFamily="18" charset="0"/>
                <a:cs typeface="Times New Roman" pitchFamily="18" charset="0"/>
              </a:rPr>
              <a:t>Jajar</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Chingri</a:t>
            </a:r>
            <a:r>
              <a:rPr lang="en-US" sz="2800" b="1" dirty="0">
                <a:solidFill>
                  <a:srgbClr val="FF0000"/>
                </a:solidFill>
                <a:latin typeface="Times New Roman" pitchFamily="18" charset="0"/>
                <a:cs typeface="Times New Roman" pitchFamily="18" charset="0"/>
              </a:rPr>
              <a:t> </a:t>
            </a:r>
          </a:p>
          <a:p>
            <a:pPr algn="ctr"/>
            <a:r>
              <a:rPr lang="en-US" sz="2800" i="1" dirty="0" err="1">
                <a:latin typeface="Times New Roman" pitchFamily="18" charset="0"/>
                <a:cs typeface="Times New Roman" pitchFamily="18" charset="0"/>
              </a:rPr>
              <a:t>Moonakot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Pithoragarh</a:t>
            </a:r>
            <a:endParaRPr lang="en-US" sz="28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uble Bracket 11"/>
          <p:cNvSpPr/>
          <p:nvPr/>
        </p:nvSpPr>
        <p:spPr>
          <a:xfrm>
            <a:off x="228600" y="533400"/>
            <a:ext cx="4419600" cy="3810000"/>
          </a:xfrm>
          <a:prstGeom prst="bracketPair">
            <a:avLst/>
          </a:prstGeom>
          <a:blipFill>
            <a:blip r:embed="rId2"/>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4572000" y="489303"/>
            <a:ext cx="4343400" cy="3854097"/>
          </a:xfrm>
          <a:prstGeom prst="bracketPair">
            <a:avLst/>
          </a:prstGeom>
          <a:blipFill>
            <a:blip r:embed="rId3"/>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590800" y="4953000"/>
            <a:ext cx="4724400" cy="1384995"/>
          </a:xfrm>
          <a:prstGeom prst="rect">
            <a:avLst/>
          </a:prstGeom>
          <a:noFill/>
        </p:spPr>
        <p:txBody>
          <a:bodyPr wrap="square" rtlCol="0">
            <a:spAutoFit/>
          </a:bodyPr>
          <a:lstStyle/>
          <a:p>
            <a:pPr algn="ctr"/>
            <a:r>
              <a:rPr lang="en-US" sz="2800" dirty="0" err="1">
                <a:latin typeface="Times New Roman" pitchFamily="18" charset="0"/>
                <a:cs typeface="Times New Roman" pitchFamily="18" charset="0"/>
              </a:rPr>
              <a:t>Amla</a:t>
            </a:r>
            <a:r>
              <a:rPr lang="en-US" sz="2800" dirty="0">
                <a:latin typeface="Times New Roman" pitchFamily="18" charset="0"/>
                <a:cs typeface="Times New Roman" pitchFamily="18" charset="0"/>
              </a:rPr>
              <a:t> Pickles making in </a:t>
            </a:r>
          </a:p>
          <a:p>
            <a:pPr algn="ctr"/>
            <a:r>
              <a:rPr lang="en-US" sz="2800" b="1" dirty="0">
                <a:solidFill>
                  <a:srgbClr val="FF0000"/>
                </a:solidFill>
                <a:latin typeface="Times New Roman" pitchFamily="18" charset="0"/>
                <a:cs typeface="Times New Roman" pitchFamily="18" charset="0"/>
              </a:rPr>
              <a:t>PS </a:t>
            </a:r>
            <a:r>
              <a:rPr lang="en-US" sz="2800" b="1" dirty="0" err="1">
                <a:solidFill>
                  <a:srgbClr val="FF0000"/>
                </a:solidFill>
                <a:latin typeface="Times New Roman" pitchFamily="18" charset="0"/>
                <a:cs typeface="Times New Roman" pitchFamily="18" charset="0"/>
              </a:rPr>
              <a:t>Jajar</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Chingri</a:t>
            </a:r>
            <a:r>
              <a:rPr lang="en-US" sz="2800" b="1" dirty="0">
                <a:solidFill>
                  <a:srgbClr val="FF0000"/>
                </a:solidFill>
                <a:latin typeface="Times New Roman" pitchFamily="18" charset="0"/>
                <a:cs typeface="Times New Roman" pitchFamily="18" charset="0"/>
              </a:rPr>
              <a:t> </a:t>
            </a:r>
          </a:p>
          <a:p>
            <a:pPr algn="ctr"/>
            <a:r>
              <a:rPr lang="en-US" sz="2800" i="1" dirty="0" err="1">
                <a:latin typeface="Times New Roman" pitchFamily="18" charset="0"/>
                <a:cs typeface="Times New Roman" pitchFamily="18" charset="0"/>
              </a:rPr>
              <a:t>Moonakot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Pithoragarh</a:t>
            </a:r>
            <a:endParaRPr lang="en-US" sz="2800"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uble Bracket 11"/>
          <p:cNvSpPr/>
          <p:nvPr/>
        </p:nvSpPr>
        <p:spPr>
          <a:xfrm>
            <a:off x="228600" y="533400"/>
            <a:ext cx="4419600" cy="3810000"/>
          </a:xfrm>
          <a:prstGeom prst="bracketPair">
            <a:avLst/>
          </a:prstGeom>
          <a:blipFill>
            <a:blip r:embed="rId2"/>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4572000" y="489303"/>
            <a:ext cx="4343400" cy="3854097"/>
          </a:xfrm>
          <a:prstGeom prst="bracketPair">
            <a:avLst/>
          </a:prstGeom>
          <a:blipFill>
            <a:blip r:embed="rId3"/>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590800" y="5334000"/>
            <a:ext cx="4724400"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Vegetables Production in </a:t>
            </a:r>
          </a:p>
          <a:p>
            <a:pPr algn="ctr"/>
            <a:r>
              <a:rPr lang="en-US" sz="2800" i="1" dirty="0">
                <a:latin typeface="Times New Roman" pitchFamily="18" charset="0"/>
                <a:cs typeface="Times New Roman" pitchFamily="18" charset="0"/>
              </a:rPr>
              <a:t>Kitchen Garden</a:t>
            </a:r>
          </a:p>
        </p:txBody>
      </p:sp>
      <p:sp>
        <p:nvSpPr>
          <p:cNvPr id="5" name="Rectangle 4"/>
          <p:cNvSpPr/>
          <p:nvPr/>
        </p:nvSpPr>
        <p:spPr>
          <a:xfrm>
            <a:off x="762000" y="4343400"/>
            <a:ext cx="3502325" cy="54864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Saunjaula Nainital</a:t>
            </a:r>
          </a:p>
        </p:txBody>
      </p:sp>
      <p:sp>
        <p:nvSpPr>
          <p:cNvPr id="6" name="Rectangle 5"/>
          <p:cNvSpPr/>
          <p:nvPr/>
        </p:nvSpPr>
        <p:spPr>
          <a:xfrm>
            <a:off x="5181600" y="4343400"/>
            <a:ext cx="3502325" cy="54864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a:t>
            </a:r>
            <a:r>
              <a:rPr lang="en-US" b="1" dirty="0" err="1"/>
              <a:t>Devprayag</a:t>
            </a:r>
            <a:r>
              <a:rPr lang="en-US" b="1" dirty="0"/>
              <a:t> </a:t>
            </a:r>
            <a:r>
              <a:rPr lang="en-US" b="1" dirty="0" err="1"/>
              <a:t>Tehri</a:t>
            </a:r>
            <a:endParaRPr lang="en-US"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uble Bracket 11"/>
          <p:cNvSpPr/>
          <p:nvPr/>
        </p:nvSpPr>
        <p:spPr>
          <a:xfrm>
            <a:off x="228600" y="533400"/>
            <a:ext cx="4419600" cy="3810000"/>
          </a:xfrm>
          <a:prstGeom prst="bracketPair">
            <a:avLst/>
          </a:prstGeom>
          <a:blipFill>
            <a:blip r:embed="rId2"/>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4572000" y="489303"/>
            <a:ext cx="4343400" cy="3854097"/>
          </a:xfrm>
          <a:prstGeom prst="bracketPair">
            <a:avLst/>
          </a:prstGeom>
          <a:blipFill>
            <a:blip r:embed="rId3"/>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2590800" y="5334000"/>
            <a:ext cx="4724400" cy="954107"/>
          </a:xfrm>
          <a:prstGeom prst="rect">
            <a:avLst/>
          </a:prstGeom>
          <a:noFill/>
        </p:spPr>
        <p:txBody>
          <a:bodyPr wrap="square" rtlCol="0">
            <a:spAutoFit/>
          </a:bodyPr>
          <a:lstStyle/>
          <a:p>
            <a:pPr algn="ctr"/>
            <a:r>
              <a:rPr lang="en-US" sz="2800" dirty="0">
                <a:latin typeface="Times New Roman" pitchFamily="18" charset="0"/>
                <a:cs typeface="Times New Roman" pitchFamily="18" charset="0"/>
              </a:rPr>
              <a:t>Vegetables Production in </a:t>
            </a:r>
          </a:p>
          <a:p>
            <a:pPr algn="ctr"/>
            <a:r>
              <a:rPr lang="en-US" sz="2800" i="1" dirty="0">
                <a:latin typeface="Times New Roman" pitchFamily="18" charset="0"/>
                <a:cs typeface="Times New Roman" pitchFamily="18" charset="0"/>
              </a:rPr>
              <a:t>Kitchen Garden</a:t>
            </a:r>
          </a:p>
        </p:txBody>
      </p:sp>
      <p:sp>
        <p:nvSpPr>
          <p:cNvPr id="5" name="Rectangle 4"/>
          <p:cNvSpPr/>
          <p:nvPr/>
        </p:nvSpPr>
        <p:spPr>
          <a:xfrm>
            <a:off x="685800" y="685800"/>
            <a:ext cx="3502325" cy="54864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Bhaisuri BAGESHWAR</a:t>
            </a:r>
          </a:p>
        </p:txBody>
      </p:sp>
      <p:sp>
        <p:nvSpPr>
          <p:cNvPr id="6" name="Rectangle 5"/>
          <p:cNvSpPr/>
          <p:nvPr/>
        </p:nvSpPr>
        <p:spPr>
          <a:xfrm>
            <a:off x="4953000" y="4419600"/>
            <a:ext cx="3502325" cy="54864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PS </a:t>
            </a:r>
            <a:r>
              <a:rPr lang="en-US" b="1" dirty="0" err="1"/>
              <a:t>Rolyaan</a:t>
            </a:r>
            <a:r>
              <a:rPr lang="en-US" b="1" dirty="0"/>
              <a:t> BAGESHWAR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5918" y="428604"/>
            <a:ext cx="5072097" cy="584775"/>
          </a:xfrm>
          <a:prstGeom prst="rect">
            <a:avLst/>
          </a:prstGeom>
          <a:noFill/>
        </p:spPr>
        <p:txBody>
          <a:bodyPr wrap="square" lIns="91440" tIns="45720" rIns="91440" bIns="45720">
            <a:spAutoFit/>
          </a:bodyPr>
          <a:lstStyle/>
          <a:p>
            <a:pPr algn="ct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Additional nutrition</a:t>
            </a:r>
          </a:p>
        </p:txBody>
      </p:sp>
      <p:grpSp>
        <p:nvGrpSpPr>
          <p:cNvPr id="3" name="Group 8"/>
          <p:cNvGrpSpPr/>
          <p:nvPr/>
        </p:nvGrpSpPr>
        <p:grpSpPr>
          <a:xfrm>
            <a:off x="785786" y="1071546"/>
            <a:ext cx="7500990" cy="5357850"/>
            <a:chOff x="785786" y="1285860"/>
            <a:chExt cx="7500990" cy="6072230"/>
          </a:xfrm>
        </p:grpSpPr>
        <p:sp>
          <p:nvSpPr>
            <p:cNvPr id="7" name="Rounded Rectangle 6"/>
            <p:cNvSpPr/>
            <p:nvPr/>
          </p:nvSpPr>
          <p:spPr>
            <a:xfrm>
              <a:off x="785786" y="1285860"/>
              <a:ext cx="3643338" cy="3000396"/>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500562" y="1285860"/>
              <a:ext cx="3786214" cy="3000396"/>
            </a:xfrm>
            <a:prstGeom prst="round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785786" y="4357694"/>
              <a:ext cx="3643338" cy="3000396"/>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500562" y="4357694"/>
              <a:ext cx="3786214" cy="3000396"/>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uble Bracket 11"/>
          <p:cNvSpPr/>
          <p:nvPr/>
        </p:nvSpPr>
        <p:spPr>
          <a:xfrm>
            <a:off x="228600" y="533400"/>
            <a:ext cx="3200392" cy="2466972"/>
          </a:xfrm>
          <a:prstGeom prst="bracketPair">
            <a:avLst/>
          </a:prstGeom>
          <a:blipFill>
            <a:blip r:embed="rId2" cstate="print"/>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Double Bracket 12"/>
          <p:cNvSpPr/>
          <p:nvPr/>
        </p:nvSpPr>
        <p:spPr>
          <a:xfrm>
            <a:off x="4572000" y="489303"/>
            <a:ext cx="4343400" cy="3854097"/>
          </a:xfrm>
          <a:prstGeom prst="bracketPair">
            <a:avLst/>
          </a:prstGeom>
          <a:blipFill>
            <a:blip r:embed="rId3"/>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4572000" y="5072074"/>
            <a:ext cx="4000528" cy="954107"/>
          </a:xfrm>
          <a:prstGeom prst="rect">
            <a:avLst/>
          </a:prstGeom>
          <a:noFill/>
        </p:spPr>
        <p:txBody>
          <a:bodyPr wrap="square" rtlCol="0">
            <a:spAutoFit/>
          </a:bodyPr>
          <a:lstStyle/>
          <a:p>
            <a:pPr algn="ctr"/>
            <a:r>
              <a:rPr lang="en-US" sz="2800" u="sng" dirty="0" err="1">
                <a:latin typeface="Times New Roman" pitchFamily="18" charset="0"/>
                <a:cs typeface="Times New Roman" pitchFamily="18" charset="0"/>
              </a:rPr>
              <a:t>Bhojanmata</a:t>
            </a:r>
            <a:r>
              <a:rPr lang="en-US" sz="2800" u="sng" dirty="0">
                <a:latin typeface="Times New Roman" pitchFamily="18" charset="0"/>
                <a:cs typeface="Times New Roman" pitchFamily="18" charset="0"/>
              </a:rPr>
              <a:t> </a:t>
            </a:r>
            <a:r>
              <a:rPr lang="en-US" sz="2800" u="sng" dirty="0" err="1">
                <a:latin typeface="Times New Roman" pitchFamily="18" charset="0"/>
                <a:cs typeface="Times New Roman" pitchFamily="18" charset="0"/>
              </a:rPr>
              <a:t>Vardi</a:t>
            </a:r>
            <a:endParaRPr lang="en-US" sz="2800" u="sng" dirty="0">
              <a:latin typeface="Times New Roman" pitchFamily="18" charset="0"/>
              <a:cs typeface="Times New Roman" pitchFamily="18" charset="0"/>
            </a:endParaRPr>
          </a:p>
          <a:p>
            <a:pPr algn="ctr"/>
            <a:r>
              <a:rPr lang="en-US" sz="2800" b="1" i="1" u="sng" dirty="0">
                <a:latin typeface="Times New Roman" pitchFamily="18" charset="0"/>
                <a:cs typeface="Times New Roman" pitchFamily="18" charset="0"/>
              </a:rPr>
              <a:t>(Cooks Uniform)</a:t>
            </a:r>
            <a:endParaRPr lang="en-US" sz="2400" b="1" i="1" dirty="0">
              <a:latin typeface="Times New Roman" pitchFamily="18" charset="0"/>
              <a:cs typeface="Times New Roman" pitchFamily="18" charset="0"/>
            </a:endParaRPr>
          </a:p>
        </p:txBody>
      </p:sp>
      <p:sp>
        <p:nvSpPr>
          <p:cNvPr id="5" name="TextBox 4"/>
          <p:cNvSpPr txBox="1"/>
          <p:nvPr/>
        </p:nvSpPr>
        <p:spPr>
          <a:xfrm>
            <a:off x="357158" y="2857496"/>
            <a:ext cx="4071934" cy="369332"/>
          </a:xfrm>
          <a:prstGeom prst="rect">
            <a:avLst/>
          </a:prstGeom>
          <a:noFill/>
        </p:spPr>
        <p:txBody>
          <a:bodyPr wrap="square" rtlCol="0">
            <a:spAutoFit/>
          </a:bodyPr>
          <a:lstStyle/>
          <a:p>
            <a:r>
              <a:rPr lang="en-US" b="1" dirty="0"/>
              <a:t>PS </a:t>
            </a:r>
            <a:r>
              <a:rPr lang="en-US" b="1" dirty="0" err="1"/>
              <a:t>Haldi</a:t>
            </a:r>
            <a:r>
              <a:rPr lang="en-US" b="1" dirty="0"/>
              <a:t> US Nagar</a:t>
            </a:r>
          </a:p>
        </p:txBody>
      </p:sp>
      <p:sp>
        <p:nvSpPr>
          <p:cNvPr id="6" name="TextBox 5"/>
          <p:cNvSpPr txBox="1"/>
          <p:nvPr/>
        </p:nvSpPr>
        <p:spPr>
          <a:xfrm>
            <a:off x="5072066" y="4357694"/>
            <a:ext cx="4071934" cy="369332"/>
          </a:xfrm>
          <a:prstGeom prst="rect">
            <a:avLst/>
          </a:prstGeom>
          <a:noFill/>
        </p:spPr>
        <p:txBody>
          <a:bodyPr wrap="square" rtlCol="0">
            <a:spAutoFit/>
          </a:bodyPr>
          <a:lstStyle/>
          <a:p>
            <a:r>
              <a:rPr lang="en-US" b="1" dirty="0"/>
              <a:t>GIC </a:t>
            </a:r>
            <a:r>
              <a:rPr lang="en-US" b="1" dirty="0" err="1"/>
              <a:t>Chapradhar</a:t>
            </a:r>
            <a:r>
              <a:rPr lang="en-US" b="1" dirty="0"/>
              <a:t> </a:t>
            </a:r>
            <a:r>
              <a:rPr lang="en-US" b="1" dirty="0" err="1"/>
              <a:t>Tehri</a:t>
            </a:r>
            <a:r>
              <a:rPr lang="en-US" b="1" dirty="0"/>
              <a:t> </a:t>
            </a:r>
            <a:r>
              <a:rPr lang="en-US" b="1" dirty="0" err="1"/>
              <a:t>Garhwal</a:t>
            </a:r>
            <a:endParaRPr lang="en-US" b="1" dirty="0"/>
          </a:p>
        </p:txBody>
      </p:sp>
      <p:sp>
        <p:nvSpPr>
          <p:cNvPr id="8" name="Double Bracket 7"/>
          <p:cNvSpPr/>
          <p:nvPr/>
        </p:nvSpPr>
        <p:spPr>
          <a:xfrm>
            <a:off x="285720" y="3429000"/>
            <a:ext cx="3143272" cy="2643206"/>
          </a:xfrm>
          <a:prstGeom prst="bracketPair">
            <a:avLst/>
          </a:prstGeom>
          <a:blipFill>
            <a:blip r:embed="rId4"/>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28596" y="6060064"/>
            <a:ext cx="4071934" cy="369332"/>
          </a:xfrm>
          <a:prstGeom prst="rect">
            <a:avLst/>
          </a:prstGeom>
          <a:noFill/>
        </p:spPr>
        <p:txBody>
          <a:bodyPr wrap="square" rtlCol="0">
            <a:spAutoFit/>
          </a:bodyPr>
          <a:lstStyle/>
          <a:p>
            <a:r>
              <a:rPr lang="en-US" b="1" dirty="0"/>
              <a:t>UPS </a:t>
            </a:r>
            <a:r>
              <a:rPr lang="en-US" b="1" dirty="0" err="1"/>
              <a:t>Teliwala</a:t>
            </a:r>
            <a:r>
              <a:rPr lang="en-US" b="1" dirty="0"/>
              <a:t> Haridwar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7924800" cy="523220"/>
          </a:xfrm>
          <a:prstGeom prst="rect">
            <a:avLst/>
          </a:prstGeom>
          <a:noFill/>
        </p:spPr>
        <p:txBody>
          <a:bodyPr wrap="square" rtlCol="0">
            <a:spAutoFit/>
          </a:bodyPr>
          <a:lstStyle/>
          <a:p>
            <a:pPr algn="ctr"/>
            <a:r>
              <a:rPr lang="en-US" sz="2800" u="sng" dirty="0" err="1">
                <a:latin typeface="Times New Roman" pitchFamily="18" charset="0"/>
                <a:cs typeface="Times New Roman" pitchFamily="18" charset="0"/>
              </a:rPr>
              <a:t>Handwash</a:t>
            </a:r>
            <a:endParaRPr lang="en-US" sz="2400" b="1" i="1" dirty="0">
              <a:latin typeface="Times New Roman" pitchFamily="18" charset="0"/>
              <a:cs typeface="Times New Roman" pitchFamily="18" charset="0"/>
            </a:endParaRPr>
          </a:p>
        </p:txBody>
      </p:sp>
      <p:grpSp>
        <p:nvGrpSpPr>
          <p:cNvPr id="2" name="Group 10"/>
          <p:cNvGrpSpPr/>
          <p:nvPr/>
        </p:nvGrpSpPr>
        <p:grpSpPr>
          <a:xfrm>
            <a:off x="642910" y="857232"/>
            <a:ext cx="7143800" cy="5572164"/>
            <a:chOff x="1214414" y="571480"/>
            <a:chExt cx="6566912" cy="5862381"/>
          </a:xfrm>
        </p:grpSpPr>
        <p:sp>
          <p:nvSpPr>
            <p:cNvPr id="12" name="Double Bracket 11"/>
            <p:cNvSpPr/>
            <p:nvPr/>
          </p:nvSpPr>
          <p:spPr>
            <a:xfrm>
              <a:off x="1214414" y="571480"/>
              <a:ext cx="3076596" cy="2771788"/>
            </a:xfrm>
            <a:prstGeom prst="bracketPair">
              <a:avLst/>
            </a:prstGeom>
            <a:blipFill>
              <a:blip r:embed="rId2"/>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Double Bracket 6"/>
            <p:cNvSpPr/>
            <p:nvPr/>
          </p:nvSpPr>
          <p:spPr>
            <a:xfrm>
              <a:off x="4643438" y="571480"/>
              <a:ext cx="3076596" cy="2771788"/>
            </a:xfrm>
            <a:prstGeom prst="bracketPair">
              <a:avLst/>
            </a:prstGeom>
            <a:blipFill>
              <a:blip r:embed="rId3"/>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Double Bracket 7"/>
            <p:cNvSpPr/>
            <p:nvPr/>
          </p:nvSpPr>
          <p:spPr>
            <a:xfrm>
              <a:off x="1285852" y="3662073"/>
              <a:ext cx="3076596" cy="2771788"/>
            </a:xfrm>
            <a:prstGeom prst="bracketPair">
              <a:avLst/>
            </a:prstGeom>
            <a:blipFill>
              <a:blip r:embed="rId4"/>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Double Bracket 9"/>
            <p:cNvSpPr/>
            <p:nvPr/>
          </p:nvSpPr>
          <p:spPr>
            <a:xfrm>
              <a:off x="4704730" y="3662073"/>
              <a:ext cx="3076596" cy="2771788"/>
            </a:xfrm>
            <a:prstGeom prst="bracketPair">
              <a:avLst/>
            </a:prstGeom>
            <a:blipFill>
              <a:blip r:embed="rId5" cstate="print"/>
              <a:stretch>
                <a:fillRect/>
              </a:stretch>
            </a:blipFill>
            <a:ln w="57150">
              <a:solidFill>
                <a:schemeClr val="bg2"/>
              </a:solidFill>
            </a:ln>
            <a:effectLst>
              <a:glow rad="228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42876" y="1500174"/>
            <a:ext cx="8854781" cy="4500594"/>
            <a:chOff x="0" y="1142984"/>
            <a:chExt cx="10129874" cy="4500594"/>
          </a:xfrm>
        </p:grpSpPr>
        <p:sp>
          <p:nvSpPr>
            <p:cNvPr id="5" name="Parallelogram 4"/>
            <p:cNvSpPr/>
            <p:nvPr/>
          </p:nvSpPr>
          <p:spPr>
            <a:xfrm>
              <a:off x="0" y="1142984"/>
              <a:ext cx="4000528" cy="4500594"/>
            </a:xfrm>
            <a:prstGeom prst="parallelogram">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3071802" y="1142984"/>
              <a:ext cx="4000528" cy="4500594"/>
            </a:xfrm>
            <a:prstGeom prst="parallelogram">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a:off x="6129347" y="1142984"/>
              <a:ext cx="4000527" cy="4500594"/>
            </a:xfrm>
            <a:prstGeom prst="parallelogram">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3286116" y="357166"/>
            <a:ext cx="2643206" cy="830997"/>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Iron </a:t>
            </a:r>
            <a:r>
              <a:rPr lang="en-US" sz="24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kadhai</a:t>
            </a:r>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in schools</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9" name="TextBox 8"/>
          <p:cNvSpPr txBox="1"/>
          <p:nvPr/>
        </p:nvSpPr>
        <p:spPr>
          <a:xfrm>
            <a:off x="3428992" y="6000768"/>
            <a:ext cx="4071934" cy="369332"/>
          </a:xfrm>
          <a:prstGeom prst="rect">
            <a:avLst/>
          </a:prstGeom>
          <a:noFill/>
        </p:spPr>
        <p:txBody>
          <a:bodyPr wrap="square" rtlCol="0">
            <a:spAutoFit/>
          </a:bodyPr>
          <a:lstStyle/>
          <a:p>
            <a:r>
              <a:rPr lang="en-US" b="1" dirty="0" err="1"/>
              <a:t>Pithoragarh</a:t>
            </a:r>
            <a:r>
              <a:rPr lang="en-US" b="1" dirty="0"/>
              <a:t> Schools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66800" y="880408"/>
            <a:ext cx="7162800" cy="1938992"/>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a:ln w="0"/>
                <a:solidFill>
                  <a:srgbClr val="FF0000"/>
                </a:solidFill>
                <a:effectLst>
                  <a:reflection blurRad="12700" stA="50000" endPos="50000" dist="5000" dir="5400000" sy="-100000" rotWithShape="0"/>
                </a:effectLst>
              </a:rPr>
              <a:t>DM </a:t>
            </a:r>
            <a:r>
              <a:rPr lang="en-US" sz="2400" b="1" cap="all" dirty="0" err="1">
                <a:ln w="0"/>
                <a:solidFill>
                  <a:srgbClr val="FF0000"/>
                </a:solidFill>
                <a:effectLst>
                  <a:reflection blurRad="12700" stA="50000" endPos="50000" dist="5000" dir="5400000" sy="-100000" rotWithShape="0"/>
                </a:effectLst>
              </a:rPr>
              <a:t>Chamoli</a:t>
            </a:r>
            <a:endParaRPr lang="en-US" sz="2400" b="1" cap="all" dirty="0">
              <a:ln w="0"/>
              <a:solidFill>
                <a:srgbClr val="FF0000"/>
              </a:solidFill>
              <a:effectLst>
                <a:reflection blurRad="12700" stA="50000" endPos="50000" dist="5000" dir="5400000" sy="-100000" rotWithShape="0"/>
              </a:effectLst>
            </a:endParaRPr>
          </a:p>
          <a:p>
            <a:pPr algn="ctr"/>
            <a:r>
              <a:rPr lang="en-US" sz="2400" b="1" cap="all" dirty="0">
                <a:ln w="0"/>
                <a:solidFill>
                  <a:srgbClr val="FF0000"/>
                </a:solidFill>
                <a:effectLst>
                  <a:reflection blurRad="12700" stA="50000" endPos="50000" dist="5000" dir="5400000" sy="-100000" rotWithShape="0"/>
                </a:effectLst>
              </a:rPr>
              <a:t> &amp; </a:t>
            </a:r>
          </a:p>
          <a:p>
            <a:pPr algn="ctr"/>
            <a:r>
              <a:rPr lang="en-US" sz="2400" b="1" cap="all" dirty="0">
                <a:ln w="0"/>
                <a:solidFill>
                  <a:srgbClr val="FF0000"/>
                </a:solidFill>
                <a:effectLst>
                  <a:reflection blurRad="12700" stA="50000" endPos="50000" dist="5000" dir="5400000" sy="-100000" rotWithShape="0"/>
                </a:effectLst>
              </a:rPr>
              <a:t>DM </a:t>
            </a:r>
            <a:r>
              <a:rPr lang="en-US" sz="2400" b="1" cap="all" dirty="0" err="1">
                <a:ln w="0"/>
                <a:solidFill>
                  <a:srgbClr val="FF0000"/>
                </a:solidFill>
                <a:effectLst>
                  <a:reflection blurRad="12700" stA="50000" endPos="50000" dist="5000" dir="5400000" sy="-100000" rotWithShape="0"/>
                </a:effectLst>
              </a:rPr>
              <a:t>rudraprayag</a:t>
            </a:r>
            <a:r>
              <a:rPr lang="en-US" sz="2400" b="1" cap="all" dirty="0">
                <a:ln w="0"/>
                <a:solidFill>
                  <a:srgbClr val="FF0000"/>
                </a:solidFill>
                <a:effectLst>
                  <a:reflection blurRad="12700" stA="50000" endPos="50000" dist="5000" dir="5400000" sy="-100000" rotWithShape="0"/>
                </a:effectLst>
              </a:rPr>
              <a:t> </a:t>
            </a:r>
          </a:p>
          <a:p>
            <a:pPr algn="ctr"/>
            <a:r>
              <a:rPr lang="en-US" sz="2400" b="1" cap="all" dirty="0">
                <a:ln w="0"/>
                <a:solidFill>
                  <a:srgbClr val="FF0000"/>
                </a:solidFill>
                <a:effectLst>
                  <a:reflection blurRad="12700" stA="50000" endPos="50000" dist="5000" dir="5400000" sy="-100000" rotWithShape="0"/>
                </a:effectLst>
              </a:rPr>
              <a:t>enjoying </a:t>
            </a:r>
          </a:p>
          <a:p>
            <a:pPr algn="ctr"/>
            <a:r>
              <a:rPr lang="en-US" sz="2400" b="1" cap="all" dirty="0">
                <a:ln w="0"/>
                <a:solidFill>
                  <a:srgbClr val="FF0000"/>
                </a:solidFill>
                <a:effectLst>
                  <a:reflection blurRad="12700" stA="50000" endPos="50000" dist="5000" dir="5400000" sy="-100000" rotWithShape="0"/>
                </a:effectLst>
              </a:rPr>
              <a:t> mid day  meal</a:t>
            </a:r>
            <a:endParaRPr lang="en-US" sz="4800" b="1" cap="all" dirty="0">
              <a:ln w="0"/>
              <a:solidFill>
                <a:srgbClr val="FF0000"/>
              </a:solidFill>
              <a:effectLst>
                <a:reflection blurRad="12700" stA="50000" endPos="50000" dist="5000" dir="5400000" sy="-100000" rotWithShape="0"/>
              </a:effectLst>
            </a:endParaRPr>
          </a:p>
        </p:txBody>
      </p:sp>
      <p:pic>
        <p:nvPicPr>
          <p:cNvPr id="11" name="Picture 10" descr="IMG-20200218-WA0048.jpg"/>
          <p:cNvPicPr>
            <a:picLocks noChangeAspect="1"/>
          </p:cNvPicPr>
          <p:nvPr/>
        </p:nvPicPr>
        <p:blipFill>
          <a:blip r:embed="rId2"/>
          <a:stretch>
            <a:fillRect/>
          </a:stretch>
        </p:blipFill>
        <p:spPr>
          <a:xfrm>
            <a:off x="457201" y="3124200"/>
            <a:ext cx="4343400" cy="3019425"/>
          </a:xfrm>
          <a:prstGeom prst="rect">
            <a:avLst/>
          </a:prstGeom>
        </p:spPr>
      </p:pic>
      <p:pic>
        <p:nvPicPr>
          <p:cNvPr id="12" name="Picture 11" descr="IMG-20200218-WA0047.jpg"/>
          <p:cNvPicPr>
            <a:picLocks noChangeAspect="1"/>
          </p:cNvPicPr>
          <p:nvPr/>
        </p:nvPicPr>
        <p:blipFill>
          <a:blip r:embed="rId3"/>
          <a:stretch>
            <a:fillRect/>
          </a:stretch>
        </p:blipFill>
        <p:spPr>
          <a:xfrm>
            <a:off x="4876800" y="3124200"/>
            <a:ext cx="4038600" cy="2971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0000"/>
            <a:lum/>
          </a:blip>
          <a:srcRect/>
          <a:stretch>
            <a:fillRect l="-4000" t="-1000" r="-4000" b="23000"/>
          </a:stretch>
        </a:blipFill>
        <a:effectLst/>
      </p:bgPr>
    </p:bg>
    <p:spTree>
      <p:nvGrpSpPr>
        <p:cNvPr id="1" name=""/>
        <p:cNvGrpSpPr/>
        <p:nvPr/>
      </p:nvGrpSpPr>
      <p:grpSpPr>
        <a:xfrm>
          <a:off x="0" y="0"/>
          <a:ext cx="0" cy="0"/>
          <a:chOff x="0" y="0"/>
          <a:chExt cx="0" cy="0"/>
        </a:xfrm>
      </p:grpSpPr>
      <p:sp>
        <p:nvSpPr>
          <p:cNvPr id="4" name="Rectangle 3"/>
          <p:cNvSpPr/>
          <p:nvPr/>
        </p:nvSpPr>
        <p:spPr>
          <a:xfrm>
            <a:off x="2143108" y="4643446"/>
            <a:ext cx="4929222" cy="1107996"/>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amarkan" pitchFamily="34" charset="0"/>
              </a:rPr>
              <a:t>Thank You</a:t>
            </a:r>
            <a:endParaRPr lang="en-US" sz="13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Samarkan"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5720" y="642919"/>
            <a:ext cx="5214974" cy="5829801"/>
          </a:xfrm>
          <a:prstGeom prst="rect">
            <a:avLst/>
          </a:prstGeom>
          <a:noFill/>
          <a:ln>
            <a:noFill/>
          </a:ln>
        </p:spPr>
        <p:txBody>
          <a:bodyPr wrap="square" rtlCol="0">
            <a:spAutoFit/>
          </a:bodyPr>
          <a:lstStyle/>
          <a:p>
            <a:pPr algn="just">
              <a:lnSpc>
                <a:spcPct val="150000"/>
              </a:lnSpc>
            </a:pPr>
            <a:r>
              <a:rPr lang="en-US" sz="2400" b="1" dirty="0">
                <a:latin typeface="Bookman Old Style" pitchFamily="18" charset="0"/>
              </a:rPr>
              <a:t>Social Audit -</a:t>
            </a:r>
          </a:p>
          <a:p>
            <a:pPr algn="just"/>
            <a:r>
              <a:rPr lang="en-US" sz="2400" dirty="0">
                <a:latin typeface="Bookman Old Style" pitchFamily="18" charset="0"/>
              </a:rPr>
              <a:t>The </a:t>
            </a:r>
            <a:r>
              <a:rPr lang="en-US" sz="2400" b="1" dirty="0">
                <a:latin typeface="Bookman Old Style" pitchFamily="18" charset="0"/>
              </a:rPr>
              <a:t>USAATA </a:t>
            </a:r>
            <a:r>
              <a:rPr lang="en-US" sz="2400" dirty="0">
                <a:latin typeface="Bookman Old Style" pitchFamily="18" charset="0"/>
              </a:rPr>
              <a:t>(Uttarakhand Social Audit, Accountability and Transparency Agency) conducted </a:t>
            </a:r>
            <a:r>
              <a:rPr lang="en-US" sz="2400" b="1" dirty="0">
                <a:latin typeface="Bookman Old Style" pitchFamily="18" charset="0"/>
              </a:rPr>
              <a:t>“Social Audit”</a:t>
            </a:r>
            <a:r>
              <a:rPr lang="en-US" sz="2400" dirty="0">
                <a:latin typeface="Bookman Old Style" pitchFamily="18" charset="0"/>
              </a:rPr>
              <a:t> of MDM Scheme in Haridwar (Narsan &amp; Bhagwanpur) &amp; US Nagar(Bazpur &amp; </a:t>
            </a:r>
            <a:r>
              <a:rPr lang="en-US" sz="2400" dirty="0" err="1">
                <a:latin typeface="Bookman Old Style" pitchFamily="18" charset="0"/>
              </a:rPr>
              <a:t>Rudrapur</a:t>
            </a:r>
            <a:r>
              <a:rPr lang="en-US" sz="2400" dirty="0" smtClean="0">
                <a:latin typeface="Bookman Old Style" pitchFamily="18" charset="0"/>
              </a:rPr>
              <a:t>). </a:t>
            </a:r>
            <a:endParaRPr lang="en-US" sz="2400" dirty="0">
              <a:latin typeface="Bookman Old Style" pitchFamily="18" charset="0"/>
            </a:endParaRPr>
          </a:p>
          <a:p>
            <a:pPr algn="just"/>
            <a:r>
              <a:rPr lang="en-US" sz="2400" dirty="0">
                <a:latin typeface="Bookman Old Style" pitchFamily="18" charset="0"/>
              </a:rPr>
              <a:t> </a:t>
            </a:r>
          </a:p>
          <a:p>
            <a:pPr algn="just">
              <a:buFont typeface="Wingdings" pitchFamily="2" charset="2"/>
              <a:buChar char="q"/>
            </a:pPr>
            <a:r>
              <a:rPr lang="en-US" sz="2400" dirty="0">
                <a:latin typeface="Bookman Old Style" pitchFamily="18" charset="0"/>
              </a:rPr>
              <a:t> </a:t>
            </a:r>
            <a:r>
              <a:rPr lang="en-US" sz="2400" b="1" dirty="0" err="1">
                <a:latin typeface="Bookman Old Style" pitchFamily="18" charset="0"/>
              </a:rPr>
              <a:t>Vishesh</a:t>
            </a:r>
            <a:r>
              <a:rPr lang="en-US" sz="2400" b="1" dirty="0">
                <a:latin typeface="Bookman Old Style" pitchFamily="18" charset="0"/>
              </a:rPr>
              <a:t> </a:t>
            </a:r>
            <a:r>
              <a:rPr lang="en-US" sz="2400" b="1" dirty="0" err="1">
                <a:latin typeface="Bookman Old Style" pitchFamily="18" charset="0"/>
              </a:rPr>
              <a:t>Bhoj</a:t>
            </a:r>
            <a:r>
              <a:rPr lang="en-US" sz="2400" b="1" dirty="0">
                <a:latin typeface="Bookman Old Style" pitchFamily="18" charset="0"/>
              </a:rPr>
              <a:t>-</a:t>
            </a:r>
          </a:p>
          <a:p>
            <a:pPr algn="just">
              <a:lnSpc>
                <a:spcPts val="2880"/>
              </a:lnSpc>
            </a:pPr>
            <a:r>
              <a:rPr lang="en-US" sz="2400" dirty="0">
                <a:latin typeface="Bookman Old Style" pitchFamily="18" charset="0"/>
              </a:rPr>
              <a:t>The concept of “Vishesh Bhoj” has also been introduced in Mid Day Meal scheme, A total of 2043</a:t>
            </a:r>
            <a:r>
              <a:rPr lang="en-US" sz="2400" dirty="0">
                <a:latin typeface="Bookman Old Style" pitchFamily="18" charset="0"/>
                <a:hlinkClick r:id="rId3" action="ppaction://hlinkfile"/>
              </a:rPr>
              <a:t> </a:t>
            </a:r>
            <a:r>
              <a:rPr lang="en-US" sz="2400" dirty="0">
                <a:latin typeface="Bookman Old Style" pitchFamily="18" charset="0"/>
              </a:rPr>
              <a:t>schools organized Vishesh Bhoj in 2019-20.                                                      </a:t>
            </a:r>
          </a:p>
        </p:txBody>
      </p:sp>
      <p:sp>
        <p:nvSpPr>
          <p:cNvPr id="10" name="Rectangle 9"/>
          <p:cNvSpPr/>
          <p:nvPr/>
        </p:nvSpPr>
        <p:spPr>
          <a:xfrm>
            <a:off x="357158" y="201019"/>
            <a:ext cx="8215370"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effectLst>
                  <a:outerShdw blurRad="50800" dist="39000" dir="5460000" algn="tl">
                    <a:srgbClr val="000000">
                      <a:alpha val="38000"/>
                    </a:srgbClr>
                  </a:outerShdw>
                </a:effectLst>
                <a:latin typeface="+mn-lt"/>
              </a:rPr>
              <a:t> Initiatives</a:t>
            </a:r>
            <a:endParaRPr lang="en-IN" sz="3200" b="1" dirty="0">
              <a:ln w="11430"/>
              <a:effectLst>
                <a:outerShdw blurRad="50800" dist="39000" dir="5460000" algn="tl">
                  <a:srgbClr val="000000">
                    <a:alpha val="38000"/>
                  </a:srgbClr>
                </a:outerShdw>
              </a:effectLst>
            </a:endParaRPr>
          </a:p>
        </p:txBody>
      </p:sp>
      <p:pic>
        <p:nvPicPr>
          <p:cNvPr id="6" name="Picture 5" descr="IMG-20191211-WA0014.jpg"/>
          <p:cNvPicPr>
            <a:picLocks noChangeAspect="1"/>
          </p:cNvPicPr>
          <p:nvPr/>
        </p:nvPicPr>
        <p:blipFill>
          <a:blip r:embed="rId4"/>
          <a:stretch>
            <a:fillRect/>
          </a:stretch>
        </p:blipFill>
        <p:spPr>
          <a:xfrm>
            <a:off x="5999562" y="2797792"/>
            <a:ext cx="2853286" cy="1654792"/>
          </a:xfrm>
          <a:prstGeom prst="rect">
            <a:avLst/>
          </a:prstGeom>
        </p:spPr>
      </p:pic>
      <p:pic>
        <p:nvPicPr>
          <p:cNvPr id="7" name="Picture 6" descr="IMG-20191211-WA0011.jpg"/>
          <p:cNvPicPr>
            <a:picLocks noChangeAspect="1"/>
          </p:cNvPicPr>
          <p:nvPr/>
        </p:nvPicPr>
        <p:blipFill>
          <a:blip r:embed="rId5"/>
          <a:srcRect t="16981" b="6604"/>
          <a:stretch>
            <a:fillRect/>
          </a:stretch>
        </p:blipFill>
        <p:spPr>
          <a:xfrm>
            <a:off x="6019800" y="699448"/>
            <a:ext cx="2833049" cy="2057400"/>
          </a:xfrm>
          <a:prstGeom prst="rect">
            <a:avLst/>
          </a:prstGeom>
        </p:spPr>
      </p:pic>
      <p:pic>
        <p:nvPicPr>
          <p:cNvPr id="9" name="Picture 8" descr="IMG-20200218-WA0046.jpg"/>
          <p:cNvPicPr>
            <a:picLocks noChangeAspect="1"/>
          </p:cNvPicPr>
          <p:nvPr/>
        </p:nvPicPr>
        <p:blipFill>
          <a:blip r:embed="rId6"/>
          <a:stretch>
            <a:fillRect/>
          </a:stretch>
        </p:blipFill>
        <p:spPr>
          <a:xfrm>
            <a:off x="6019800" y="4495800"/>
            <a:ext cx="2844800" cy="2133600"/>
          </a:xfrm>
          <a:prstGeom prst="rect">
            <a:avLst/>
          </a:prstGeom>
        </p:spPr>
      </p:pic>
      <p:sp>
        <p:nvSpPr>
          <p:cNvPr id="11" name="TextBox 10"/>
          <p:cNvSpPr txBox="1"/>
          <p:nvPr/>
        </p:nvSpPr>
        <p:spPr>
          <a:xfrm>
            <a:off x="6553200" y="6550223"/>
            <a:ext cx="4343400" cy="307777"/>
          </a:xfrm>
          <a:prstGeom prst="rect">
            <a:avLst/>
          </a:prstGeom>
          <a:noFill/>
        </p:spPr>
        <p:txBody>
          <a:bodyPr wrap="square" rtlCol="0">
            <a:spAutoFit/>
          </a:bodyPr>
          <a:lstStyle/>
          <a:p>
            <a:r>
              <a:rPr lang="en-US" sz="1400" b="1" i="1" dirty="0"/>
              <a:t>PS </a:t>
            </a:r>
            <a:r>
              <a:rPr lang="en-US" sz="1400" b="1" i="1" dirty="0" err="1"/>
              <a:t>Chiliyanola</a:t>
            </a:r>
            <a:r>
              <a:rPr lang="en-US" sz="1400" b="1" i="1" dirty="0"/>
              <a:t> </a:t>
            </a:r>
            <a:r>
              <a:rPr lang="en-US" sz="1400" b="1" i="1" dirty="0" err="1"/>
              <a:t>Almora</a:t>
            </a:r>
            <a:endParaRPr lang="en-US" sz="1400" b="1"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8596" y="571480"/>
            <a:ext cx="5214974" cy="5465599"/>
          </a:xfrm>
          <a:prstGeom prst="rect">
            <a:avLst/>
          </a:prstGeom>
          <a:noFill/>
          <a:ln>
            <a:noFill/>
          </a:ln>
        </p:spPr>
        <p:txBody>
          <a:bodyPr wrap="square" rtlCol="0">
            <a:spAutoFit/>
          </a:bodyPr>
          <a:lstStyle/>
          <a:p>
            <a:pPr algn="just">
              <a:lnSpc>
                <a:spcPct val="150000"/>
              </a:lnSpc>
            </a:pPr>
            <a:r>
              <a:rPr lang="en-US" sz="2400" b="1" dirty="0">
                <a:latin typeface="Bookman Old Style" pitchFamily="18" charset="0"/>
              </a:rPr>
              <a:t>MDM Guidelines-</a:t>
            </a:r>
          </a:p>
          <a:p>
            <a:pPr algn="just"/>
            <a:r>
              <a:rPr lang="en-US" sz="2400" dirty="0">
                <a:latin typeface="Bookman Old Style" pitchFamily="18" charset="0"/>
              </a:rPr>
              <a:t>The MDM Scheme Published and distributed Guidelines to all schools.</a:t>
            </a:r>
          </a:p>
          <a:p>
            <a:pPr algn="just"/>
            <a:r>
              <a:rPr lang="en-US" sz="2400" dirty="0">
                <a:latin typeface="Bookman Old Style" pitchFamily="18" charset="0"/>
              </a:rPr>
              <a:t> </a:t>
            </a:r>
          </a:p>
          <a:p>
            <a:pPr algn="just"/>
            <a:endParaRPr lang="en-US" sz="2400" dirty="0">
              <a:latin typeface="Bookman Old Style" pitchFamily="18" charset="0"/>
            </a:endParaRPr>
          </a:p>
          <a:p>
            <a:pPr algn="just">
              <a:buFont typeface="Wingdings" pitchFamily="2" charset="2"/>
              <a:buChar char="q"/>
            </a:pPr>
            <a:endParaRPr lang="en-US" sz="2400" dirty="0">
              <a:latin typeface="Bookman Old Style" pitchFamily="18" charset="0"/>
            </a:endParaRPr>
          </a:p>
          <a:p>
            <a:pPr algn="just">
              <a:lnSpc>
                <a:spcPts val="2880"/>
              </a:lnSpc>
              <a:buFont typeface="Wingdings" pitchFamily="2" charset="2"/>
              <a:buChar char="q"/>
            </a:pPr>
            <a:r>
              <a:rPr lang="en-US" sz="2400" b="1" dirty="0">
                <a:latin typeface="Bookman Old Style" pitchFamily="18" charset="0"/>
              </a:rPr>
              <a:t> Centralized Kitchen</a:t>
            </a:r>
          </a:p>
          <a:p>
            <a:pPr algn="just">
              <a:lnSpc>
                <a:spcPts val="2880"/>
              </a:lnSpc>
            </a:pPr>
            <a:r>
              <a:rPr lang="en-US" sz="2400" dirty="0">
                <a:latin typeface="Bookman Old Style" pitchFamily="18" charset="0"/>
              </a:rPr>
              <a:t>The centralized kitchen construction works in 2 districts (</a:t>
            </a:r>
            <a:r>
              <a:rPr lang="en-US" sz="2400" dirty="0" err="1">
                <a:latin typeface="Bookman Old Style" pitchFamily="18" charset="0"/>
              </a:rPr>
              <a:t>Suddowala</a:t>
            </a:r>
            <a:r>
              <a:rPr lang="en-US" sz="2400" dirty="0">
                <a:latin typeface="Bookman Old Style" pitchFamily="18" charset="0"/>
              </a:rPr>
              <a:t> in Dehradun and </a:t>
            </a:r>
            <a:r>
              <a:rPr lang="en-US" sz="2400" dirty="0" err="1">
                <a:latin typeface="Bookman Old Style" pitchFamily="18" charset="0"/>
              </a:rPr>
              <a:t>Kashipur</a:t>
            </a:r>
            <a:r>
              <a:rPr lang="en-US" sz="2400" dirty="0">
                <a:latin typeface="Bookman Old Style" pitchFamily="18" charset="0"/>
              </a:rPr>
              <a:t>, </a:t>
            </a:r>
            <a:r>
              <a:rPr lang="en-US" sz="2400" dirty="0" err="1">
                <a:latin typeface="Bookman Old Style" pitchFamily="18" charset="0"/>
              </a:rPr>
              <a:t>Sitarganj</a:t>
            </a:r>
            <a:r>
              <a:rPr lang="en-US" sz="2400" dirty="0">
                <a:latin typeface="Bookman Old Style" pitchFamily="18" charset="0"/>
              </a:rPr>
              <a:t> </a:t>
            </a:r>
            <a:r>
              <a:rPr lang="en-US" sz="2400" dirty="0" err="1">
                <a:latin typeface="Bookman Old Style" pitchFamily="18" charset="0"/>
              </a:rPr>
              <a:t>Gadarpur</a:t>
            </a:r>
            <a:r>
              <a:rPr lang="en-US" sz="2400" dirty="0">
                <a:latin typeface="Bookman Old Style" pitchFamily="18" charset="0"/>
              </a:rPr>
              <a:t> in US Nagar) is in progress.</a:t>
            </a:r>
          </a:p>
          <a:p>
            <a:pPr algn="just">
              <a:lnSpc>
                <a:spcPts val="2880"/>
              </a:lnSpc>
            </a:pPr>
            <a:r>
              <a:rPr lang="en-US" sz="2400" dirty="0">
                <a:latin typeface="Bookman Old Style" pitchFamily="18" charset="0"/>
              </a:rPr>
              <a:t>                                                    </a:t>
            </a:r>
          </a:p>
        </p:txBody>
      </p:sp>
      <p:sp>
        <p:nvSpPr>
          <p:cNvPr id="10" name="Rectangle 9"/>
          <p:cNvSpPr/>
          <p:nvPr/>
        </p:nvSpPr>
        <p:spPr>
          <a:xfrm>
            <a:off x="357158" y="201019"/>
            <a:ext cx="8215370"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effectLst>
                  <a:outerShdw blurRad="50800" dist="39000" dir="5460000" algn="tl">
                    <a:srgbClr val="000000">
                      <a:alpha val="38000"/>
                    </a:srgbClr>
                  </a:outerShdw>
                </a:effectLst>
                <a:latin typeface="+mn-lt"/>
              </a:rPr>
              <a:t> Initiatives</a:t>
            </a:r>
            <a:endParaRPr lang="en-IN" sz="3200" b="1" dirty="0">
              <a:ln w="11430"/>
              <a:effectLst>
                <a:outerShdw blurRad="50800" dist="39000" dir="5460000" algn="tl">
                  <a:srgbClr val="000000">
                    <a:alpha val="38000"/>
                  </a:srgbClr>
                </a:outerShdw>
              </a:effectLst>
            </a:endParaRPr>
          </a:p>
        </p:txBody>
      </p:sp>
      <p:pic>
        <p:nvPicPr>
          <p:cNvPr id="4" name="Picture 3" descr="Mid_Day_meal_Scheme_Cover.jpg"/>
          <p:cNvPicPr>
            <a:picLocks noChangeAspect="1"/>
          </p:cNvPicPr>
          <p:nvPr/>
        </p:nvPicPr>
        <p:blipFill>
          <a:blip r:embed="rId3"/>
          <a:stretch>
            <a:fillRect/>
          </a:stretch>
        </p:blipFill>
        <p:spPr>
          <a:xfrm>
            <a:off x="5786446" y="976298"/>
            <a:ext cx="3072710" cy="2071702"/>
          </a:xfrm>
          <a:prstGeom prst="rect">
            <a:avLst/>
          </a:prstGeom>
        </p:spPr>
      </p:pic>
      <p:sp>
        <p:nvSpPr>
          <p:cNvPr id="7" name="TextBox 6"/>
          <p:cNvSpPr txBox="1"/>
          <p:nvPr/>
        </p:nvSpPr>
        <p:spPr>
          <a:xfrm>
            <a:off x="6786578" y="2786058"/>
            <a:ext cx="2286016" cy="307777"/>
          </a:xfrm>
          <a:prstGeom prst="rect">
            <a:avLst/>
          </a:prstGeom>
          <a:noFill/>
        </p:spPr>
        <p:txBody>
          <a:bodyPr wrap="square" rtlCol="0">
            <a:spAutoFit/>
          </a:bodyPr>
          <a:lstStyle/>
          <a:p>
            <a:r>
              <a:rPr lang="en-US" sz="1400" b="1" i="1" dirty="0" err="1">
                <a:solidFill>
                  <a:schemeClr val="bg1"/>
                </a:solidFill>
              </a:rPr>
              <a:t>Suddhowala</a:t>
            </a:r>
            <a:r>
              <a:rPr lang="en-US" sz="1400" b="1" i="1" dirty="0">
                <a:solidFill>
                  <a:schemeClr val="bg1"/>
                </a:solidFill>
              </a:rPr>
              <a:t> Dehradun</a:t>
            </a:r>
          </a:p>
        </p:txBody>
      </p:sp>
      <p:pic>
        <p:nvPicPr>
          <p:cNvPr id="9" name="Picture 8" descr="IMG-20200218-WA0041.jpg"/>
          <p:cNvPicPr>
            <a:picLocks noChangeAspect="1"/>
          </p:cNvPicPr>
          <p:nvPr/>
        </p:nvPicPr>
        <p:blipFill>
          <a:blip r:embed="rId4" cstate="print"/>
          <a:stretch>
            <a:fillRect/>
          </a:stretch>
        </p:blipFill>
        <p:spPr>
          <a:xfrm>
            <a:off x="5791200" y="3581400"/>
            <a:ext cx="3124200" cy="23622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1071546"/>
            <a:ext cx="5072098" cy="3500462"/>
          </a:xfrm>
          <a:prstGeom prst="rect">
            <a:avLst/>
          </a:prstGeom>
        </p:spPr>
        <p:txBody>
          <a:bodyPr wrap="square">
            <a:spAutoFit/>
          </a:bodyPr>
          <a:lstStyle/>
          <a:p>
            <a:pPr algn="just"/>
            <a:r>
              <a:rPr lang="en-US" sz="2400" dirty="0">
                <a:latin typeface="Century Gothic" pitchFamily="34" charset="0"/>
              </a:rPr>
              <a:t>In addition to daily menu of MDM, additional food Items “</a:t>
            </a:r>
            <a:r>
              <a:rPr lang="en-US" sz="2400" dirty="0" err="1">
                <a:solidFill>
                  <a:srgbClr val="C00000"/>
                </a:solidFill>
                <a:latin typeface="Century Gothic" pitchFamily="34" charset="0"/>
              </a:rPr>
              <a:t>Atirikt</a:t>
            </a:r>
            <a:r>
              <a:rPr lang="en-US" sz="2400" dirty="0">
                <a:solidFill>
                  <a:srgbClr val="C00000"/>
                </a:solidFill>
                <a:latin typeface="Century Gothic" pitchFamily="34" charset="0"/>
              </a:rPr>
              <a:t> </a:t>
            </a:r>
            <a:r>
              <a:rPr lang="en-US" sz="2400" dirty="0" err="1">
                <a:solidFill>
                  <a:srgbClr val="C00000"/>
                </a:solidFill>
                <a:latin typeface="Century Gothic" pitchFamily="34" charset="0"/>
              </a:rPr>
              <a:t>Poshan</a:t>
            </a:r>
            <a:r>
              <a:rPr lang="en-US" sz="2400" dirty="0">
                <a:latin typeface="Century Gothic" pitchFamily="34" charset="0"/>
              </a:rPr>
              <a:t>” for nutritional support is also provided  in schools once a week</a:t>
            </a:r>
            <a:r>
              <a:rPr lang="en-US" sz="2400" b="1" dirty="0">
                <a:latin typeface="Century Gothic" pitchFamily="34" charset="0"/>
              </a:rPr>
              <a:t>(Rs 5 per child per week)</a:t>
            </a:r>
            <a:r>
              <a:rPr lang="en-US" sz="2400" dirty="0">
                <a:latin typeface="Century Gothic" pitchFamily="34" charset="0"/>
              </a:rPr>
              <a:t> that include  Eggs, fruits &amp; other nutritional items </a:t>
            </a:r>
            <a:r>
              <a:rPr lang="en-US" sz="2400" dirty="0" err="1">
                <a:latin typeface="Century Gothic" pitchFamily="34" charset="0"/>
              </a:rPr>
              <a:t>i.e.Gud</a:t>
            </a:r>
            <a:r>
              <a:rPr lang="en-US" sz="2400" dirty="0">
                <a:latin typeface="Century Gothic" pitchFamily="34" charset="0"/>
              </a:rPr>
              <a:t> </a:t>
            </a:r>
            <a:r>
              <a:rPr lang="en-US" sz="2400" dirty="0" err="1">
                <a:latin typeface="Century Gothic" pitchFamily="34" charset="0"/>
              </a:rPr>
              <a:t>Papdi</a:t>
            </a:r>
            <a:r>
              <a:rPr lang="en-US" sz="2400" dirty="0">
                <a:latin typeface="Century Gothic" pitchFamily="34" charset="0"/>
              </a:rPr>
              <a:t>, </a:t>
            </a:r>
            <a:r>
              <a:rPr lang="en-US" sz="2400" dirty="0" err="1">
                <a:latin typeface="Century Gothic" pitchFamily="34" charset="0"/>
              </a:rPr>
              <a:t>Ramdana</a:t>
            </a:r>
            <a:r>
              <a:rPr lang="en-US" sz="2400" dirty="0">
                <a:latin typeface="Century Gothic" pitchFamily="34" charset="0"/>
              </a:rPr>
              <a:t> </a:t>
            </a:r>
            <a:r>
              <a:rPr lang="en-US" sz="2400" dirty="0" err="1">
                <a:latin typeface="Century Gothic" pitchFamily="34" charset="0"/>
              </a:rPr>
              <a:t>laddu</a:t>
            </a:r>
            <a:r>
              <a:rPr lang="en-US" sz="2400" dirty="0">
                <a:latin typeface="Century Gothic" pitchFamily="34" charset="0"/>
              </a:rPr>
              <a:t>. </a:t>
            </a:r>
            <a:endParaRPr lang="en-US" sz="2400" dirty="0"/>
          </a:p>
        </p:txBody>
      </p:sp>
      <p:sp>
        <p:nvSpPr>
          <p:cNvPr id="3" name="Rectangle 2"/>
          <p:cNvSpPr/>
          <p:nvPr/>
        </p:nvSpPr>
        <p:spPr>
          <a:xfrm>
            <a:off x="357158" y="201019"/>
            <a:ext cx="8215370"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effectLst>
                  <a:outerShdw blurRad="50800" dist="39000" dir="5460000" algn="tl">
                    <a:srgbClr val="000000">
                      <a:alpha val="38000"/>
                    </a:srgbClr>
                  </a:outerShdw>
                </a:effectLst>
                <a:latin typeface="+mn-lt"/>
              </a:rPr>
              <a:t> Initiatives</a:t>
            </a:r>
            <a:endParaRPr lang="en-IN" sz="3200" b="1" dirty="0">
              <a:ln w="11430"/>
              <a:effectLst>
                <a:outerShdw blurRad="50800" dist="39000" dir="5460000" algn="tl">
                  <a:srgbClr val="000000">
                    <a:alpha val="38000"/>
                  </a:srgbClr>
                </a:outerShdw>
              </a:effectLst>
            </a:endParaRPr>
          </a:p>
        </p:txBody>
      </p:sp>
      <p:pic>
        <p:nvPicPr>
          <p:cNvPr id="4" name="Picture 3" descr="IMG-20170213-WA0062.jpg"/>
          <p:cNvPicPr>
            <a:picLocks noChangeAspect="1"/>
          </p:cNvPicPr>
          <p:nvPr/>
        </p:nvPicPr>
        <p:blipFill>
          <a:blip r:embed="rId2" cstate="print"/>
          <a:stretch>
            <a:fillRect/>
          </a:stretch>
        </p:blipFill>
        <p:spPr>
          <a:xfrm>
            <a:off x="5643570" y="1214422"/>
            <a:ext cx="3286116" cy="2786082"/>
          </a:xfrm>
          <a:prstGeom prst="rect">
            <a:avLst/>
          </a:prstGeom>
        </p:spPr>
      </p:pic>
      <p:pic>
        <p:nvPicPr>
          <p:cNvPr id="5" name="Picture 4" descr="IMG-20170126-WA0077.jpg"/>
          <p:cNvPicPr>
            <a:picLocks noChangeAspect="1"/>
          </p:cNvPicPr>
          <p:nvPr/>
        </p:nvPicPr>
        <p:blipFill>
          <a:blip r:embed="rId3"/>
          <a:stretch>
            <a:fillRect/>
          </a:stretch>
        </p:blipFill>
        <p:spPr>
          <a:xfrm>
            <a:off x="5643570" y="4143380"/>
            <a:ext cx="3309310" cy="2357454"/>
          </a:xfrm>
          <a:prstGeom prst="rect">
            <a:avLst/>
          </a:prstGeom>
        </p:spPr>
      </p:pic>
      <p:pic>
        <p:nvPicPr>
          <p:cNvPr id="6" name="Picture 5" descr="jhs oduara.png"/>
          <p:cNvPicPr>
            <a:picLocks noChangeAspect="1"/>
          </p:cNvPicPr>
          <p:nvPr/>
        </p:nvPicPr>
        <p:blipFill>
          <a:blip r:embed="rId4"/>
          <a:stretch>
            <a:fillRect/>
          </a:stretch>
        </p:blipFill>
        <p:spPr>
          <a:xfrm>
            <a:off x="2285984" y="4143380"/>
            <a:ext cx="3286148" cy="235745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1071546"/>
            <a:ext cx="8186766" cy="830997"/>
          </a:xfrm>
          <a:prstGeom prst="rect">
            <a:avLst/>
          </a:prstGeom>
        </p:spPr>
        <p:txBody>
          <a:bodyPr wrap="square">
            <a:spAutoFit/>
          </a:bodyPr>
          <a:lstStyle/>
          <a:p>
            <a:pPr algn="just"/>
            <a:r>
              <a:rPr lang="en-US" sz="2400" dirty="0">
                <a:latin typeface="Century Gothic" pitchFamily="34" charset="0"/>
              </a:rPr>
              <a:t>The </a:t>
            </a:r>
            <a:r>
              <a:rPr lang="en-US" sz="2400" dirty="0" err="1">
                <a:latin typeface="Century Gothic" pitchFamily="34" charset="0"/>
              </a:rPr>
              <a:t>Canara</a:t>
            </a:r>
            <a:r>
              <a:rPr lang="en-US" sz="2400" dirty="0">
                <a:latin typeface="Century Gothic" pitchFamily="34" charset="0"/>
              </a:rPr>
              <a:t> Bank and Punjab National Bank provides 4500 eating plates for schools under their CSR fund.</a:t>
            </a:r>
            <a:endParaRPr lang="en-US" sz="2400" dirty="0"/>
          </a:p>
        </p:txBody>
      </p:sp>
      <p:sp>
        <p:nvSpPr>
          <p:cNvPr id="3" name="Rectangle 2"/>
          <p:cNvSpPr/>
          <p:nvPr/>
        </p:nvSpPr>
        <p:spPr>
          <a:xfrm>
            <a:off x="357158" y="201019"/>
            <a:ext cx="8215370"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effectLst>
                  <a:outerShdw blurRad="50800" dist="39000" dir="5460000" algn="tl">
                    <a:srgbClr val="000000">
                      <a:alpha val="38000"/>
                    </a:srgbClr>
                  </a:outerShdw>
                </a:effectLst>
                <a:latin typeface="+mn-lt"/>
              </a:rPr>
              <a:t> Initiatives</a:t>
            </a:r>
            <a:endParaRPr lang="en-IN" sz="3200" b="1" dirty="0">
              <a:ln w="11430"/>
              <a:effectLst>
                <a:outerShdw blurRad="50800" dist="39000" dir="5460000" algn="tl">
                  <a:srgbClr val="000000">
                    <a:alpha val="38000"/>
                  </a:srgbClr>
                </a:outerShdw>
              </a:effectLst>
            </a:endParaRPr>
          </a:p>
        </p:txBody>
      </p:sp>
      <p:pic>
        <p:nvPicPr>
          <p:cNvPr id="10" name="Picture 9" descr="WhatsApp Image 2019-10-22 at 1.44.24 PM.jpeg"/>
          <p:cNvPicPr>
            <a:picLocks noChangeAspect="1"/>
          </p:cNvPicPr>
          <p:nvPr/>
        </p:nvPicPr>
        <p:blipFill>
          <a:blip r:embed="rId2"/>
          <a:stretch>
            <a:fillRect/>
          </a:stretch>
        </p:blipFill>
        <p:spPr>
          <a:xfrm>
            <a:off x="609600" y="2362200"/>
            <a:ext cx="4114800" cy="3581400"/>
          </a:xfrm>
          <a:prstGeom prst="rect">
            <a:avLst/>
          </a:prstGeom>
        </p:spPr>
      </p:pic>
      <p:pic>
        <p:nvPicPr>
          <p:cNvPr id="12" name="Picture 11" descr="WhatsApp Image 2019-10-22 at 1.37.35 PM (1).jpeg"/>
          <p:cNvPicPr>
            <a:picLocks noChangeAspect="1"/>
          </p:cNvPicPr>
          <p:nvPr/>
        </p:nvPicPr>
        <p:blipFill>
          <a:blip r:embed="rId3"/>
          <a:stretch>
            <a:fillRect/>
          </a:stretch>
        </p:blipFill>
        <p:spPr>
          <a:xfrm>
            <a:off x="4800601" y="2362200"/>
            <a:ext cx="3962400" cy="35814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696" y="1285861"/>
            <a:ext cx="3733800" cy="3375283"/>
          </a:xfrm>
          <a:prstGeom prst="rect">
            <a:avLst/>
          </a:prstGeom>
        </p:spPr>
        <p:txBody>
          <a:bodyPr wrap="square">
            <a:spAutoFit/>
          </a:bodyPr>
          <a:lstStyle/>
          <a:p>
            <a:pPr algn="just">
              <a:buFont typeface="Wingdings" pitchFamily="2" charset="2"/>
              <a:buChar char="q"/>
            </a:pPr>
            <a:endParaRPr lang="en-US" sz="2000" b="1" dirty="0">
              <a:latin typeface="Bookman Old Style" pitchFamily="18" charset="0"/>
            </a:endParaRPr>
          </a:p>
          <a:p>
            <a:pPr algn="just">
              <a:lnSpc>
                <a:spcPts val="2880"/>
              </a:lnSpc>
            </a:pPr>
            <a:r>
              <a:rPr lang="en-US" sz="2400" dirty="0">
                <a:latin typeface="Bookman Old Style" pitchFamily="18" charset="0"/>
              </a:rPr>
              <a:t>The program of distribution of MILK in schools namely MUKHYAMANTRI ANCHAL AMRIT YOJNA has been launched on date 12 Mar 2020. </a:t>
            </a:r>
          </a:p>
          <a:p>
            <a:pPr algn="just">
              <a:lnSpc>
                <a:spcPts val="2880"/>
              </a:lnSpc>
            </a:pPr>
            <a:r>
              <a:rPr lang="en-US" sz="2400" dirty="0">
                <a:latin typeface="Bookman Old Style" pitchFamily="18" charset="0"/>
              </a:rPr>
              <a:t>	</a:t>
            </a:r>
            <a:endParaRPr lang="en-US" sz="2400" dirty="0">
              <a:solidFill>
                <a:srgbClr val="FF0000"/>
              </a:solidFill>
              <a:latin typeface="Bookman Old Style" pitchFamily="18" charset="0"/>
            </a:endParaRPr>
          </a:p>
        </p:txBody>
      </p:sp>
      <p:sp>
        <p:nvSpPr>
          <p:cNvPr id="3" name="Rectangle 2"/>
          <p:cNvSpPr/>
          <p:nvPr/>
        </p:nvSpPr>
        <p:spPr>
          <a:xfrm>
            <a:off x="357158" y="201019"/>
            <a:ext cx="8215370" cy="5847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3200" b="1" dirty="0">
                <a:ln w="11430"/>
                <a:effectLst>
                  <a:outerShdw blurRad="50800" dist="39000" dir="5460000" algn="tl">
                    <a:srgbClr val="000000">
                      <a:alpha val="38000"/>
                    </a:srgbClr>
                  </a:outerShdw>
                </a:effectLst>
                <a:latin typeface="+mn-lt"/>
              </a:rPr>
              <a:t> Initiatives</a:t>
            </a:r>
            <a:endParaRPr lang="en-IN" sz="3200" b="1" dirty="0">
              <a:ln w="11430"/>
              <a:effectLst>
                <a:outerShdw blurRad="50800" dist="39000" dir="5460000" algn="tl">
                  <a:srgbClr val="000000">
                    <a:alpha val="38000"/>
                  </a:srgbClr>
                </a:outerShdw>
              </a:effectLst>
            </a:endParaRPr>
          </a:p>
        </p:txBody>
      </p:sp>
      <p:pic>
        <p:nvPicPr>
          <p:cNvPr id="4" name="Picture 3" descr="WhatsApp Image 31 oct 2019.jpeg"/>
          <p:cNvPicPr>
            <a:picLocks noChangeAspect="1"/>
          </p:cNvPicPr>
          <p:nvPr/>
        </p:nvPicPr>
        <p:blipFill>
          <a:blip r:embed="rId2" cstate="print"/>
          <a:stretch>
            <a:fillRect/>
          </a:stretch>
        </p:blipFill>
        <p:spPr>
          <a:xfrm>
            <a:off x="357158" y="4286256"/>
            <a:ext cx="3643338" cy="2357454"/>
          </a:xfrm>
          <a:prstGeom prst="rect">
            <a:avLst/>
          </a:prstGeom>
        </p:spPr>
      </p:pic>
      <p:pic>
        <p:nvPicPr>
          <p:cNvPr id="5" name="Picture 4" descr="anchal (9).jpeg"/>
          <p:cNvPicPr>
            <a:picLocks noChangeAspect="1"/>
          </p:cNvPicPr>
          <p:nvPr/>
        </p:nvPicPr>
        <p:blipFill>
          <a:blip r:embed="rId3">
            <a:lum bright="10000" contrast="10000"/>
          </a:blip>
          <a:stretch>
            <a:fillRect/>
          </a:stretch>
        </p:blipFill>
        <p:spPr>
          <a:xfrm>
            <a:off x="4357686" y="1643050"/>
            <a:ext cx="4464801" cy="5000660"/>
          </a:xfrm>
          <a:prstGeom prst="rect">
            <a:avLst/>
          </a:prstGeom>
        </p:spPr>
      </p:pic>
      <p:sp>
        <p:nvSpPr>
          <p:cNvPr id="6" name="Rectangle 5"/>
          <p:cNvSpPr/>
          <p:nvPr/>
        </p:nvSpPr>
        <p:spPr>
          <a:xfrm>
            <a:off x="357158" y="1000108"/>
            <a:ext cx="6154249" cy="523220"/>
          </a:xfrm>
          <a:prstGeom prst="rect">
            <a:avLst/>
          </a:prstGeom>
        </p:spPr>
        <p:txBody>
          <a:bodyPr wrap="none">
            <a:spAutoFit/>
          </a:bodyPr>
          <a:lstStyle/>
          <a:p>
            <a:r>
              <a:rPr lang="en-US" sz="2800" b="1" dirty="0" err="1">
                <a:latin typeface="Century Gothic" pitchFamily="34" charset="0"/>
              </a:rPr>
              <a:t>Mukhyamantri</a:t>
            </a:r>
            <a:r>
              <a:rPr lang="en-US" sz="2800" b="1" dirty="0">
                <a:latin typeface="Century Gothic" pitchFamily="34" charset="0"/>
              </a:rPr>
              <a:t> </a:t>
            </a:r>
            <a:r>
              <a:rPr lang="en-US" sz="2800" b="1" dirty="0" err="1">
                <a:latin typeface="Century Gothic" pitchFamily="34" charset="0"/>
              </a:rPr>
              <a:t>Anchal</a:t>
            </a:r>
            <a:r>
              <a:rPr lang="en-US" sz="2800" b="1" dirty="0">
                <a:latin typeface="Century Gothic" pitchFamily="34" charset="0"/>
              </a:rPr>
              <a:t> </a:t>
            </a:r>
            <a:r>
              <a:rPr lang="en-US" sz="2800" b="1" dirty="0" err="1">
                <a:latin typeface="Century Gothic" pitchFamily="34" charset="0"/>
              </a:rPr>
              <a:t>Amrit</a:t>
            </a:r>
            <a:r>
              <a:rPr lang="en-US" sz="2800" b="1" dirty="0">
                <a:latin typeface="Century Gothic" pitchFamily="34" charset="0"/>
              </a:rPr>
              <a:t> </a:t>
            </a:r>
            <a:r>
              <a:rPr lang="en-US" sz="2800" b="1" dirty="0" err="1">
                <a:latin typeface="Century Gothic" pitchFamily="34" charset="0"/>
              </a:rPr>
              <a:t>Yojna</a:t>
            </a:r>
            <a:endParaRPr lang="en-US" sz="2800" dirty="0">
              <a:latin typeface="Century Gothic"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596" y="334012"/>
            <a:ext cx="8286808"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Issues</a:t>
            </a:r>
            <a:endParaRPr lang="en-IN"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1985" name="Rectangle 1"/>
          <p:cNvSpPr>
            <a:spLocks noChangeArrowheads="1"/>
          </p:cNvSpPr>
          <p:nvPr/>
        </p:nvSpPr>
        <p:spPr bwMode="auto">
          <a:xfrm>
            <a:off x="428596" y="1142984"/>
            <a:ext cx="8286808"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kumimoji="0" lang="en-US" sz="2800" b="1" i="1" u="sng" strike="noStrike" cap="none" normalizeH="0" baseline="0" dirty="0">
                <a:ln>
                  <a:noFill/>
                </a:ln>
                <a:solidFill>
                  <a:schemeClr val="tx1"/>
                </a:solidFill>
                <a:effectLst/>
                <a:latin typeface="Times New Roman" pitchFamily="18" charset="0"/>
                <a:ea typeface="Calibri" pitchFamily="34" charset="0"/>
                <a:cs typeface="Times New Roman" pitchFamily="18" charset="0"/>
              </a:rPr>
              <a:t>Food Security Allowance</a:t>
            </a:r>
            <a:r>
              <a:rPr kumimoji="0" lang="en-US" sz="2800" b="1" i="1"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pP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The Annual Work Plan and Budget 2020-21 has been prepared as per the average attendance, but due to </a:t>
            </a:r>
            <a:r>
              <a:rPr kumimoji="0" lang="en-US" sz="280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NOVEL</a:t>
            </a:r>
            <a:r>
              <a:rPr kumimoji="0" lang="en-US" sz="2800" b="1"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COVID-19</a:t>
            </a:r>
            <a:r>
              <a:rPr kumimoji="0" lang="en-US"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as all schools were closed in the State of Uttarakhand, however Food Security Allowance has to be provided to the enrolled students in all primary and upper primary schools. As a result, it has been major difference of around 90000 students in AWP&amp;B 2020-21 as compared to enrolled students in schools. Therefore, it is proposed to increase the cooking cost and food grains during a period of 2020-21.</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302</TotalTime>
  <Words>1535</Words>
  <Application>Microsoft Office PowerPoint</Application>
  <PresentationFormat>On-screen Show (4:3)</PresentationFormat>
  <Paragraphs>585</Paragraphs>
  <Slides>39</Slides>
  <Notes>17</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1_Office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 Day Meal Scheme 2008-09</dc:title>
  <dc:creator>hp</dc:creator>
  <cp:lastModifiedBy>HCl</cp:lastModifiedBy>
  <cp:revision>2469</cp:revision>
  <dcterms:created xsi:type="dcterms:W3CDTF">2009-02-15T12:40:53Z</dcterms:created>
  <dcterms:modified xsi:type="dcterms:W3CDTF">2020-06-24T07:44:01Z</dcterms:modified>
</cp:coreProperties>
</file>